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2" r:id="rId5"/>
    <p:sldId id="273" r:id="rId6"/>
    <p:sldId id="264" r:id="rId7"/>
    <p:sldId id="258" r:id="rId8"/>
    <p:sldId id="274" r:id="rId9"/>
    <p:sldId id="260" r:id="rId10"/>
    <p:sldId id="261" r:id="rId11"/>
    <p:sldId id="257" r:id="rId12"/>
    <p:sldId id="259" r:id="rId13"/>
    <p:sldId id="275"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F5E4"/>
    <a:srgbClr val="F56767"/>
    <a:srgbClr val="D5B0F7"/>
    <a:srgbClr val="B873F0"/>
    <a:srgbClr val="F25757"/>
    <a:srgbClr val="F4F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52B68-CA22-B514-5863-279E5A393994}" v="2002" dt="2025-03-21T15:54:01.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DE1DB-0C03-7B6B-0447-7EBE624E70A2}"/>
              </a:ext>
            </a:extLst>
          </p:cNvPr>
          <p:cNvPicPr>
            <a:picLocks noChangeAspect="1"/>
          </p:cNvPicPr>
          <p:nvPr/>
        </p:nvPicPr>
        <p:blipFill>
          <a:blip r:embed="rId2"/>
          <a:stretch>
            <a:fillRect/>
          </a:stretch>
        </p:blipFill>
        <p:spPr>
          <a:xfrm>
            <a:off x="4830911" y="347503"/>
            <a:ext cx="2536014" cy="2108522"/>
          </a:xfrm>
          <a:prstGeom prst="rect">
            <a:avLst/>
          </a:prstGeom>
        </p:spPr>
      </p:pic>
      <p:sp>
        <p:nvSpPr>
          <p:cNvPr id="6" name="TextBox 5">
            <a:extLst>
              <a:ext uri="{FF2B5EF4-FFF2-40B4-BE49-F238E27FC236}">
                <a16:creationId xmlns:a16="http://schemas.microsoft.com/office/drawing/2014/main" id="{AD9F8B3F-4DFA-52C9-FB2A-C8442B2261EB}"/>
              </a:ext>
            </a:extLst>
          </p:cNvPr>
          <p:cNvSpPr txBox="1"/>
          <p:nvPr/>
        </p:nvSpPr>
        <p:spPr>
          <a:xfrm>
            <a:off x="2229555" y="5465704"/>
            <a:ext cx="77291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Instructions for candidates</a:t>
            </a:r>
            <a:endParaRPr lang="en-US" dirty="0"/>
          </a:p>
        </p:txBody>
      </p:sp>
      <p:pic>
        <p:nvPicPr>
          <p:cNvPr id="3" name="Picture 2" descr="A group of people sitting at desks&#10;&#10;AI-generated content may be incorrect.">
            <a:extLst>
              <a:ext uri="{FF2B5EF4-FFF2-40B4-BE49-F238E27FC236}">
                <a16:creationId xmlns:a16="http://schemas.microsoft.com/office/drawing/2014/main" id="{1C6D1462-F349-4E0C-5A8C-A91198873521}"/>
              </a:ext>
            </a:extLst>
          </p:cNvPr>
          <p:cNvPicPr>
            <a:picLocks noChangeAspect="1"/>
          </p:cNvPicPr>
          <p:nvPr/>
        </p:nvPicPr>
        <p:blipFill>
          <a:blip r:embed="rId3"/>
          <a:stretch>
            <a:fillRect/>
          </a:stretch>
        </p:blipFill>
        <p:spPr>
          <a:xfrm>
            <a:off x="4036550" y="2940933"/>
            <a:ext cx="4099609" cy="215289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0FE06FE-E1DB-9E0D-F6E4-E2E81D3D8985}"/>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172597F-6ABF-9A65-77F1-28E67A97A6B7}"/>
              </a:ext>
            </a:extLst>
          </p:cNvPr>
          <p:cNvSpPr txBox="1"/>
          <p:nvPr/>
        </p:nvSpPr>
        <p:spPr>
          <a:xfrm>
            <a:off x="1477413" y="428134"/>
            <a:ext cx="5241400" cy="400110"/>
          </a:xfrm>
          <a:custGeom>
            <a:avLst/>
            <a:gdLst>
              <a:gd name="connsiteX0" fmla="*/ 0 w 5241400"/>
              <a:gd name="connsiteY0" fmla="*/ 0 h 400110"/>
              <a:gd name="connsiteX1" fmla="*/ 707589 w 5241400"/>
              <a:gd name="connsiteY1" fmla="*/ 0 h 400110"/>
              <a:gd name="connsiteX2" fmla="*/ 1205522 w 5241400"/>
              <a:gd name="connsiteY2" fmla="*/ 0 h 400110"/>
              <a:gd name="connsiteX3" fmla="*/ 1913111 w 5241400"/>
              <a:gd name="connsiteY3" fmla="*/ 0 h 400110"/>
              <a:gd name="connsiteX4" fmla="*/ 2620700 w 5241400"/>
              <a:gd name="connsiteY4" fmla="*/ 0 h 400110"/>
              <a:gd name="connsiteX5" fmla="*/ 3118633 w 5241400"/>
              <a:gd name="connsiteY5" fmla="*/ 0 h 400110"/>
              <a:gd name="connsiteX6" fmla="*/ 3721394 w 5241400"/>
              <a:gd name="connsiteY6" fmla="*/ 0 h 400110"/>
              <a:gd name="connsiteX7" fmla="*/ 4219327 w 5241400"/>
              <a:gd name="connsiteY7" fmla="*/ 0 h 400110"/>
              <a:gd name="connsiteX8" fmla="*/ 5241400 w 5241400"/>
              <a:gd name="connsiteY8" fmla="*/ 0 h 400110"/>
              <a:gd name="connsiteX9" fmla="*/ 5241400 w 5241400"/>
              <a:gd name="connsiteY9" fmla="*/ 400110 h 400110"/>
              <a:gd name="connsiteX10" fmla="*/ 4481397 w 5241400"/>
              <a:gd name="connsiteY10" fmla="*/ 400110 h 400110"/>
              <a:gd name="connsiteX11" fmla="*/ 3773808 w 5241400"/>
              <a:gd name="connsiteY11" fmla="*/ 400110 h 400110"/>
              <a:gd name="connsiteX12" fmla="*/ 3013805 w 5241400"/>
              <a:gd name="connsiteY12" fmla="*/ 400110 h 400110"/>
              <a:gd name="connsiteX13" fmla="*/ 2463458 w 5241400"/>
              <a:gd name="connsiteY13" fmla="*/ 400110 h 400110"/>
              <a:gd name="connsiteX14" fmla="*/ 1808283 w 5241400"/>
              <a:gd name="connsiteY14" fmla="*/ 400110 h 400110"/>
              <a:gd name="connsiteX15" fmla="*/ 1048280 w 5241400"/>
              <a:gd name="connsiteY15" fmla="*/ 400110 h 400110"/>
              <a:gd name="connsiteX16" fmla="*/ 0 w 5241400"/>
              <a:gd name="connsiteY16" fmla="*/ 400110 h 400110"/>
              <a:gd name="connsiteX17" fmla="*/ 0 w 5241400"/>
              <a:gd name="connsiteY17"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1400" h="400110" extrusionOk="0">
                <a:moveTo>
                  <a:pt x="0" y="0"/>
                </a:moveTo>
                <a:cubicBezTo>
                  <a:pt x="322936" y="-32456"/>
                  <a:pt x="389550" y="-10277"/>
                  <a:pt x="707589" y="0"/>
                </a:cubicBezTo>
                <a:cubicBezTo>
                  <a:pt x="1025628" y="10277"/>
                  <a:pt x="1067580" y="3808"/>
                  <a:pt x="1205522" y="0"/>
                </a:cubicBezTo>
                <a:cubicBezTo>
                  <a:pt x="1343464" y="-3808"/>
                  <a:pt x="1646034" y="9802"/>
                  <a:pt x="1913111" y="0"/>
                </a:cubicBezTo>
                <a:cubicBezTo>
                  <a:pt x="2180188" y="-9802"/>
                  <a:pt x="2331630" y="26941"/>
                  <a:pt x="2620700" y="0"/>
                </a:cubicBezTo>
                <a:cubicBezTo>
                  <a:pt x="2909770" y="-26941"/>
                  <a:pt x="2937654" y="18204"/>
                  <a:pt x="3118633" y="0"/>
                </a:cubicBezTo>
                <a:cubicBezTo>
                  <a:pt x="3299612" y="-18204"/>
                  <a:pt x="3530904" y="19968"/>
                  <a:pt x="3721394" y="0"/>
                </a:cubicBezTo>
                <a:cubicBezTo>
                  <a:pt x="3911884" y="-19968"/>
                  <a:pt x="4032535" y="24655"/>
                  <a:pt x="4219327" y="0"/>
                </a:cubicBezTo>
                <a:cubicBezTo>
                  <a:pt x="4406119" y="-24655"/>
                  <a:pt x="4758643" y="41079"/>
                  <a:pt x="5241400" y="0"/>
                </a:cubicBezTo>
                <a:cubicBezTo>
                  <a:pt x="5239250" y="160736"/>
                  <a:pt x="5256824" y="237370"/>
                  <a:pt x="5241400" y="400110"/>
                </a:cubicBezTo>
                <a:cubicBezTo>
                  <a:pt x="5047112" y="424880"/>
                  <a:pt x="4645100" y="390535"/>
                  <a:pt x="4481397" y="400110"/>
                </a:cubicBezTo>
                <a:cubicBezTo>
                  <a:pt x="4317694" y="409685"/>
                  <a:pt x="3967952" y="416121"/>
                  <a:pt x="3773808" y="400110"/>
                </a:cubicBezTo>
                <a:cubicBezTo>
                  <a:pt x="3579664" y="384099"/>
                  <a:pt x="3316296" y="377625"/>
                  <a:pt x="3013805" y="400110"/>
                </a:cubicBezTo>
                <a:cubicBezTo>
                  <a:pt x="2711314" y="422595"/>
                  <a:pt x="2665277" y="376741"/>
                  <a:pt x="2463458" y="400110"/>
                </a:cubicBezTo>
                <a:cubicBezTo>
                  <a:pt x="2261639" y="423479"/>
                  <a:pt x="1965505" y="420110"/>
                  <a:pt x="1808283" y="400110"/>
                </a:cubicBezTo>
                <a:cubicBezTo>
                  <a:pt x="1651062" y="380110"/>
                  <a:pt x="1346107" y="427110"/>
                  <a:pt x="1048280" y="400110"/>
                </a:cubicBezTo>
                <a:cubicBezTo>
                  <a:pt x="750453" y="373110"/>
                  <a:pt x="484352" y="389697"/>
                  <a:pt x="0" y="400110"/>
                </a:cubicBezTo>
                <a:cubicBezTo>
                  <a:pt x="14931" y="208121"/>
                  <a:pt x="7819" y="101089"/>
                  <a:pt x="0" y="0"/>
                </a:cubicBezTo>
                <a:close/>
              </a:path>
            </a:pathLst>
          </a:custGeom>
          <a:noFill/>
          <a:ln w="28575">
            <a:solidFill>
              <a:srgbClr val="C00000"/>
            </a:solidFill>
            <a:extLst>
              <a:ext uri="{C807C97D-BFC1-408E-A445-0C87EB9F89A2}">
                <ask:lineSketchStyleProps xmlns:ask="http://schemas.microsoft.com/office/drawing/2018/sketchyshapes" sd="669385961">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Social media</a:t>
            </a:r>
            <a:endParaRPr lang="en-US"/>
          </a:p>
        </p:txBody>
      </p:sp>
      <p:sp>
        <p:nvSpPr>
          <p:cNvPr id="10" name="TextBox 9">
            <a:extLst>
              <a:ext uri="{FF2B5EF4-FFF2-40B4-BE49-F238E27FC236}">
                <a16:creationId xmlns:a16="http://schemas.microsoft.com/office/drawing/2014/main" id="{89453186-AB94-B16E-3421-6D052F0047B7}"/>
              </a:ext>
            </a:extLst>
          </p:cNvPr>
          <p:cNvSpPr txBox="1"/>
          <p:nvPr/>
        </p:nvSpPr>
        <p:spPr>
          <a:xfrm>
            <a:off x="1473582" y="2819179"/>
            <a:ext cx="4971588" cy="3693319"/>
          </a:xfrm>
          <a:prstGeom prst="rect">
            <a:avLst/>
          </a:prstGeom>
          <a:solidFill>
            <a:srgbClr val="002060"/>
          </a:solidFill>
          <a:ln w="28575">
            <a:solidFill>
              <a:srgbClr val="C00000"/>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While we like to share our experiences online, when it comes to exams and other assessments, we have to be careful.</a:t>
            </a:r>
          </a:p>
          <a:p>
            <a:endParaRPr lang="en-US" b="1" dirty="0">
              <a:solidFill>
                <a:schemeClr val="bg1"/>
              </a:solidFill>
            </a:endParaRPr>
          </a:p>
          <a:p>
            <a:pPr marL="285750" indent="-285750">
              <a:buFont typeface="Wingdings"/>
              <a:buChar char="Ø"/>
            </a:pPr>
            <a:r>
              <a:rPr lang="en-US" b="1" dirty="0">
                <a:solidFill>
                  <a:schemeClr val="bg1"/>
                </a:solidFill>
              </a:rPr>
              <a:t>Sharing ideas online can be helpful when you are studying or revising</a:t>
            </a:r>
          </a:p>
          <a:p>
            <a:pPr marL="285750" indent="-285750">
              <a:buFont typeface="Wingdings"/>
              <a:buChar char="Ø"/>
            </a:pPr>
            <a:r>
              <a:rPr lang="en-US" b="1" dirty="0">
                <a:solidFill>
                  <a:schemeClr val="bg1"/>
                </a:solidFill>
              </a:rPr>
              <a:t>However, sharing certain information can break the rules and could affect your results</a:t>
            </a:r>
          </a:p>
          <a:p>
            <a:pPr marL="285750" indent="-285750">
              <a:buFont typeface="Wingdings"/>
              <a:buChar char="Ø"/>
            </a:pPr>
            <a:r>
              <a:rPr lang="en-US" b="1" dirty="0">
                <a:solidFill>
                  <a:schemeClr val="bg1"/>
                </a:solidFill>
              </a:rPr>
              <a:t>If you are not sure what you can and can't discuss online, check with your teacher</a:t>
            </a:r>
          </a:p>
          <a:p>
            <a:pPr marL="285750" indent="-285750">
              <a:buFont typeface="Wingdings"/>
              <a:buChar char="Ø"/>
            </a:pPr>
            <a:r>
              <a:rPr lang="en-US" b="1" dirty="0">
                <a:solidFill>
                  <a:schemeClr val="bg1"/>
                </a:solidFill>
              </a:rPr>
              <a:t>If you receive exam content on social media, you must tell your teacher</a:t>
            </a:r>
          </a:p>
        </p:txBody>
      </p:sp>
      <p:sp>
        <p:nvSpPr>
          <p:cNvPr id="13" name="Oval 12">
            <a:extLst>
              <a:ext uri="{FF2B5EF4-FFF2-40B4-BE49-F238E27FC236}">
                <a16:creationId xmlns:a16="http://schemas.microsoft.com/office/drawing/2014/main" id="{D9A425DF-24F2-F8FB-6D21-61BE90B0BD62}"/>
              </a:ext>
            </a:extLst>
          </p:cNvPr>
          <p:cNvSpPr/>
          <p:nvPr/>
        </p:nvSpPr>
        <p:spPr>
          <a:xfrm>
            <a:off x="7145690" y="281530"/>
            <a:ext cx="4374887" cy="1098872"/>
          </a:xfrm>
          <a:prstGeom prst="ellipse">
            <a:avLst/>
          </a:prstGeom>
          <a:solidFill>
            <a:schemeClr val="accent5">
              <a:lumMod val="40000"/>
              <a:lumOff val="60000"/>
            </a:schemeClr>
          </a:solidFill>
          <a:ln w="57150">
            <a:extLst>
              <a:ext uri="{C807C97D-BFC1-408E-A445-0C87EB9F89A2}">
                <ask:lineSketchStyleProps xmlns:ask="http://schemas.microsoft.com/office/drawing/2018/sketchyshapes" sd="1026831684">
                  <a:custGeom>
                    <a:avLst/>
                    <a:gdLst>
                      <a:gd name="connsiteX0" fmla="*/ 0 w 5209955"/>
                      <a:gd name="connsiteY0" fmla="*/ 549436 h 1098872"/>
                      <a:gd name="connsiteX1" fmla="*/ 2604978 w 5209955"/>
                      <a:gd name="connsiteY1" fmla="*/ 0 h 1098872"/>
                      <a:gd name="connsiteX2" fmla="*/ 5209956 w 5209955"/>
                      <a:gd name="connsiteY2" fmla="*/ 549436 h 1098872"/>
                      <a:gd name="connsiteX3" fmla="*/ 2604978 w 5209955"/>
                      <a:gd name="connsiteY3" fmla="*/ 1098872 h 1098872"/>
                      <a:gd name="connsiteX4" fmla="*/ 0 w 5209955"/>
                      <a:gd name="connsiteY4" fmla="*/ 549436 h 1098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9955" h="1098872" fill="none" extrusionOk="0">
                        <a:moveTo>
                          <a:pt x="0" y="549436"/>
                        </a:moveTo>
                        <a:cubicBezTo>
                          <a:pt x="104647" y="154999"/>
                          <a:pt x="1326642" y="101239"/>
                          <a:pt x="2604978" y="0"/>
                        </a:cubicBezTo>
                        <a:cubicBezTo>
                          <a:pt x="4036516" y="2163"/>
                          <a:pt x="5226327" y="243904"/>
                          <a:pt x="5209956" y="549436"/>
                        </a:cubicBezTo>
                        <a:cubicBezTo>
                          <a:pt x="4915577" y="856649"/>
                          <a:pt x="4070463" y="1089632"/>
                          <a:pt x="2604978" y="1098872"/>
                        </a:cubicBezTo>
                        <a:cubicBezTo>
                          <a:pt x="1227418" y="1121810"/>
                          <a:pt x="40350" y="919158"/>
                          <a:pt x="0" y="549436"/>
                        </a:cubicBezTo>
                        <a:close/>
                      </a:path>
                      <a:path w="5209955" h="1098872" stroke="0" extrusionOk="0">
                        <a:moveTo>
                          <a:pt x="0" y="549436"/>
                        </a:moveTo>
                        <a:cubicBezTo>
                          <a:pt x="176397" y="15904"/>
                          <a:pt x="1494128" y="109186"/>
                          <a:pt x="2604978" y="0"/>
                        </a:cubicBezTo>
                        <a:cubicBezTo>
                          <a:pt x="4036485" y="9723"/>
                          <a:pt x="5147636" y="296490"/>
                          <a:pt x="5209956" y="549436"/>
                        </a:cubicBezTo>
                        <a:cubicBezTo>
                          <a:pt x="5313742" y="838093"/>
                          <a:pt x="4050731" y="1066498"/>
                          <a:pt x="2604978" y="1098872"/>
                        </a:cubicBezTo>
                        <a:cubicBezTo>
                          <a:pt x="1223199" y="1028660"/>
                          <a:pt x="-88208" y="850024"/>
                          <a:pt x="0" y="54943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0000"/>
                </a:solidFill>
                <a:ea typeface="+mn-lt"/>
                <a:cs typeface="+mn-lt"/>
              </a:rPr>
              <a:t>Don't be caught out by scammers selling fake exam papers!</a:t>
            </a:r>
            <a:endParaRPr lang="en-US" dirty="0">
              <a:solidFill>
                <a:srgbClr val="000000"/>
              </a:solidFill>
              <a:ea typeface="+mn-lt"/>
              <a:cs typeface="+mn-lt"/>
            </a:endParaRPr>
          </a:p>
        </p:txBody>
      </p:sp>
      <p:sp>
        <p:nvSpPr>
          <p:cNvPr id="14" name="TextBox 13">
            <a:extLst>
              <a:ext uri="{FF2B5EF4-FFF2-40B4-BE49-F238E27FC236}">
                <a16:creationId xmlns:a16="http://schemas.microsoft.com/office/drawing/2014/main" id="{4E391548-4118-D119-3789-A420A79D4227}"/>
              </a:ext>
            </a:extLst>
          </p:cNvPr>
          <p:cNvSpPr txBox="1"/>
          <p:nvPr/>
        </p:nvSpPr>
        <p:spPr>
          <a:xfrm>
            <a:off x="6611103" y="2972715"/>
            <a:ext cx="5111646" cy="3539430"/>
          </a:xfrm>
          <a:prstGeom prst="rect">
            <a:avLst/>
          </a:prstGeom>
          <a:solidFill>
            <a:srgbClr val="F4FAA2"/>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DO NOT</a:t>
            </a:r>
            <a:endParaRPr lang="en-US" sz="1600" dirty="0"/>
          </a:p>
          <a:p>
            <a:pPr marL="285750" indent="-285750">
              <a:buFont typeface="Courier New"/>
              <a:buChar char="o"/>
            </a:pPr>
            <a:r>
              <a:rPr lang="en-US" sz="1600" dirty="0"/>
              <a:t>Buy/ask/share exam or assessment content</a:t>
            </a:r>
          </a:p>
          <a:p>
            <a:pPr marL="285750" indent="-285750">
              <a:buFont typeface="Courier New"/>
              <a:buChar char="o"/>
            </a:pPr>
            <a:r>
              <a:rPr lang="en-US" sz="1600" dirty="0"/>
              <a:t>Pass on </a:t>
            </a:r>
            <a:r>
              <a:rPr lang="en-US" sz="1600" dirty="0" err="1"/>
              <a:t>rumours</a:t>
            </a:r>
            <a:r>
              <a:rPr lang="en-US" sz="1600" dirty="0"/>
              <a:t> of what's in exams or assessments</a:t>
            </a:r>
          </a:p>
          <a:p>
            <a:pPr marL="285750" indent="-285750">
              <a:buFont typeface="Courier New"/>
              <a:buChar char="o"/>
            </a:pPr>
            <a:r>
              <a:rPr lang="en-US" sz="1600" dirty="0"/>
              <a:t>Share your work</a:t>
            </a:r>
          </a:p>
          <a:p>
            <a:pPr marL="285750" indent="-285750">
              <a:buFont typeface="Courier New"/>
              <a:buChar char="o"/>
            </a:pPr>
            <a:r>
              <a:rPr lang="en-US" sz="1600" dirty="0"/>
              <a:t>Work with others so that your assessment is not your own independent work</a:t>
            </a:r>
          </a:p>
          <a:p>
            <a:pPr marL="285750" indent="-285750">
              <a:buFont typeface="Courier New"/>
              <a:buChar char="o"/>
            </a:pPr>
            <a:endParaRPr lang="en-US" sz="1600" b="1"/>
          </a:p>
          <a:p>
            <a:r>
              <a:rPr lang="en-US" sz="1600" b="1" dirty="0"/>
              <a:t>If you do any of the above, you may:</a:t>
            </a:r>
          </a:p>
          <a:p>
            <a:pPr marL="285750" indent="-285750">
              <a:buFont typeface="Courier New"/>
              <a:buChar char="o"/>
            </a:pPr>
            <a:r>
              <a:rPr lang="en-US" sz="1600" dirty="0"/>
              <a:t>Receive a written warning</a:t>
            </a:r>
          </a:p>
          <a:p>
            <a:pPr marL="285750" indent="-285750">
              <a:buFont typeface="Courier New"/>
              <a:buChar char="o"/>
            </a:pPr>
            <a:r>
              <a:rPr lang="en-US" sz="1600" dirty="0"/>
              <a:t>Lose marks</a:t>
            </a:r>
          </a:p>
          <a:p>
            <a:pPr marL="285750" indent="-285750">
              <a:buFont typeface="Courier New"/>
              <a:buChar char="o"/>
            </a:pPr>
            <a:r>
              <a:rPr lang="en-US" sz="1600" dirty="0"/>
              <a:t>Be disqualified from a part of or all of you qualifications</a:t>
            </a:r>
          </a:p>
          <a:p>
            <a:pPr marL="285750" indent="-285750">
              <a:buFont typeface="Courier New"/>
              <a:buChar char="o"/>
            </a:pPr>
            <a:r>
              <a:rPr lang="en-US" sz="1600" dirty="0"/>
              <a:t>Be banned from taking exams and assessments for a number of years</a:t>
            </a:r>
          </a:p>
        </p:txBody>
      </p:sp>
      <p:sp>
        <p:nvSpPr>
          <p:cNvPr id="18" name="TextBox 17">
            <a:extLst>
              <a:ext uri="{FF2B5EF4-FFF2-40B4-BE49-F238E27FC236}">
                <a16:creationId xmlns:a16="http://schemas.microsoft.com/office/drawing/2014/main" id="{AF1CFD84-AB0D-0C11-4807-C30DEFC8F186}"/>
              </a:ext>
            </a:extLst>
          </p:cNvPr>
          <p:cNvSpPr txBox="1"/>
          <p:nvPr/>
        </p:nvSpPr>
        <p:spPr>
          <a:xfrm>
            <a:off x="6934691" y="1506456"/>
            <a:ext cx="4788057" cy="1323439"/>
          </a:xfrm>
          <a:prstGeom prst="rect">
            <a:avLst/>
          </a:prstGeom>
          <a:solidFill>
            <a:schemeClr val="accent3">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cs typeface="Arial"/>
              </a:rPr>
              <a:t>DO</a:t>
            </a:r>
            <a:r>
              <a:rPr lang="en-US" sz="1600">
                <a:latin typeface="Arial"/>
                <a:cs typeface="Arial"/>
              </a:rPr>
              <a:t> </a:t>
            </a:r>
          </a:p>
          <a:p>
            <a:pPr marL="285750" indent="-285750">
              <a:buFont typeface="Courier New,monospace"/>
              <a:buChar char="o"/>
            </a:pPr>
            <a:r>
              <a:rPr lang="en-US" sz="1600">
                <a:latin typeface="Arial"/>
                <a:cs typeface="Arial"/>
              </a:rPr>
              <a:t>Have fun </a:t>
            </a:r>
          </a:p>
          <a:p>
            <a:pPr marL="285750" indent="-285750">
              <a:buFont typeface="Courier New,monospace"/>
              <a:buChar char="o"/>
            </a:pPr>
            <a:r>
              <a:rPr lang="en-US" sz="1600">
                <a:latin typeface="Arial"/>
                <a:cs typeface="Arial"/>
              </a:rPr>
              <a:t>Be responsible </a:t>
            </a:r>
          </a:p>
          <a:p>
            <a:pPr marL="285750" indent="-285750">
              <a:buFont typeface="Courier New,monospace"/>
              <a:buChar char="o"/>
            </a:pPr>
            <a:r>
              <a:rPr lang="en-US" sz="1600">
                <a:latin typeface="Arial"/>
                <a:cs typeface="Arial"/>
              </a:rPr>
              <a:t>Report any exam or assessment content you see to your teacher</a:t>
            </a:r>
          </a:p>
        </p:txBody>
      </p:sp>
      <p:pic>
        <p:nvPicPr>
          <p:cNvPr id="3" name="Picture 2" descr="Social Media Logos SVG Bundle Social Network Social Media - Etsy Canada">
            <a:extLst>
              <a:ext uri="{FF2B5EF4-FFF2-40B4-BE49-F238E27FC236}">
                <a16:creationId xmlns:a16="http://schemas.microsoft.com/office/drawing/2014/main" id="{5C9DDD0C-20D0-2360-6959-33ACD40C171B}"/>
              </a:ext>
            </a:extLst>
          </p:cNvPr>
          <p:cNvPicPr>
            <a:picLocks noChangeAspect="1"/>
          </p:cNvPicPr>
          <p:nvPr/>
        </p:nvPicPr>
        <p:blipFill>
          <a:blip r:embed="rId2"/>
          <a:srcRect t="14449" r="760" b="19772"/>
          <a:stretch/>
        </p:blipFill>
        <p:spPr>
          <a:xfrm>
            <a:off x="1477542" y="920412"/>
            <a:ext cx="2722336" cy="1804464"/>
          </a:xfrm>
          <a:prstGeom prst="rect">
            <a:avLst/>
          </a:prstGeom>
        </p:spPr>
      </p:pic>
      <p:pic>
        <p:nvPicPr>
          <p:cNvPr id="4" name="Picture 3" descr="Cheat Clipart">
            <a:extLst>
              <a:ext uri="{FF2B5EF4-FFF2-40B4-BE49-F238E27FC236}">
                <a16:creationId xmlns:a16="http://schemas.microsoft.com/office/drawing/2014/main" id="{8275B987-76B3-BF77-C1ED-4EC0EB54811B}"/>
              </a:ext>
            </a:extLst>
          </p:cNvPr>
          <p:cNvPicPr>
            <a:picLocks noChangeAspect="1"/>
          </p:cNvPicPr>
          <p:nvPr/>
        </p:nvPicPr>
        <p:blipFill>
          <a:blip r:embed="rId3"/>
          <a:srcRect t="13672" r="702" b="21875"/>
          <a:stretch/>
        </p:blipFill>
        <p:spPr>
          <a:xfrm>
            <a:off x="4425387" y="1165531"/>
            <a:ext cx="2299552" cy="1326919"/>
          </a:xfrm>
          <a:prstGeom prst="rect">
            <a:avLst/>
          </a:prstGeom>
        </p:spPr>
      </p:pic>
    </p:spTree>
    <p:extLst>
      <p:ext uri="{BB962C8B-B14F-4D97-AF65-F5344CB8AC3E}">
        <p14:creationId xmlns:p14="http://schemas.microsoft.com/office/powerpoint/2010/main" val="221788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0FE06FE-E1DB-9E0D-F6E4-E2E81D3D8985}"/>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1749A57-A158-64E9-377B-4CAC8E7E7EAB}"/>
              </a:ext>
            </a:extLst>
          </p:cNvPr>
          <p:cNvSpPr txBox="1"/>
          <p:nvPr/>
        </p:nvSpPr>
        <p:spPr>
          <a:xfrm>
            <a:off x="3481577" y="438572"/>
            <a:ext cx="5241400" cy="400110"/>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Questions...</a:t>
            </a:r>
            <a:endParaRPr lang="en-US" sz="2000" dirty="0"/>
          </a:p>
        </p:txBody>
      </p:sp>
      <p:sp>
        <p:nvSpPr>
          <p:cNvPr id="8" name="Speech Bubble: Rectangle with Corners Rounded 7">
            <a:extLst>
              <a:ext uri="{FF2B5EF4-FFF2-40B4-BE49-F238E27FC236}">
                <a16:creationId xmlns:a16="http://schemas.microsoft.com/office/drawing/2014/main" id="{26227531-8133-1352-A2D9-6DDE3D363C05}"/>
              </a:ext>
            </a:extLst>
          </p:cNvPr>
          <p:cNvSpPr/>
          <p:nvPr/>
        </p:nvSpPr>
        <p:spPr>
          <a:xfrm>
            <a:off x="9681694" y="706105"/>
            <a:ext cx="2111405" cy="3085983"/>
          </a:xfrm>
          <a:prstGeom prst="wedgeRoundRect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rPr>
              <a:t>If you have any more questions about your exams, please ask your teacher or your exams officer</a:t>
            </a:r>
          </a:p>
        </p:txBody>
      </p:sp>
      <p:pic>
        <p:nvPicPr>
          <p:cNvPr id="3" name="Picture 2" descr="Free Animated Question Mark, Download Free Animated Question Mark png ...">
            <a:extLst>
              <a:ext uri="{FF2B5EF4-FFF2-40B4-BE49-F238E27FC236}">
                <a16:creationId xmlns:a16="http://schemas.microsoft.com/office/drawing/2014/main" id="{0CEB4FE5-03C8-EA0A-78CA-B8299E15ABB5}"/>
              </a:ext>
            </a:extLst>
          </p:cNvPr>
          <p:cNvPicPr>
            <a:picLocks noChangeAspect="1"/>
          </p:cNvPicPr>
          <p:nvPr/>
        </p:nvPicPr>
        <p:blipFill>
          <a:blip r:embed="rId2"/>
          <a:stretch>
            <a:fillRect/>
          </a:stretch>
        </p:blipFill>
        <p:spPr>
          <a:xfrm>
            <a:off x="9884780" y="4672050"/>
            <a:ext cx="1711124" cy="1864050"/>
          </a:xfrm>
          <a:prstGeom prst="rect">
            <a:avLst/>
          </a:prstGeom>
        </p:spPr>
      </p:pic>
      <p:sp>
        <p:nvSpPr>
          <p:cNvPr id="5" name="TextBox 4">
            <a:extLst>
              <a:ext uri="{FF2B5EF4-FFF2-40B4-BE49-F238E27FC236}">
                <a16:creationId xmlns:a16="http://schemas.microsoft.com/office/drawing/2014/main" id="{EA4D3C2E-500D-093E-A380-80F505C6766E}"/>
              </a:ext>
            </a:extLst>
          </p:cNvPr>
          <p:cNvSpPr txBox="1"/>
          <p:nvPr/>
        </p:nvSpPr>
        <p:spPr>
          <a:xfrm>
            <a:off x="1228875" y="947145"/>
            <a:ext cx="8313972" cy="5693866"/>
          </a:xfrm>
          <a:prstGeom prst="rect">
            <a:avLst/>
          </a:prstGeom>
          <a:solidFill>
            <a:schemeClr val="bg2">
              <a:lumMod val="9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What happens if I am sick or have an injury that will affect me taking the exam?</a:t>
            </a:r>
          </a:p>
          <a:p>
            <a:r>
              <a:rPr lang="en-US" sz="1400" dirty="0"/>
              <a:t>Contact the school as soon as possible. Depending on the type of sickness or injury,  you may still be expected to sit your exam.</a:t>
            </a:r>
          </a:p>
          <a:p>
            <a:endParaRPr lang="en-US" sz="1400" dirty="0"/>
          </a:p>
          <a:p>
            <a:r>
              <a:rPr lang="en-US" sz="1400" b="1" dirty="0"/>
              <a:t>What happens if there is really bad weather or travel disruption?</a:t>
            </a:r>
          </a:p>
          <a:p>
            <a:r>
              <a:rPr lang="en-US" sz="1400" dirty="0"/>
              <a:t>You are expected to plan ahead and make sure you allow plenty of time to get to your exam.</a:t>
            </a:r>
          </a:p>
          <a:p>
            <a:endParaRPr lang="en-US" sz="1400" dirty="0"/>
          </a:p>
          <a:p>
            <a:r>
              <a:rPr lang="en-US" sz="1400" b="1" dirty="0"/>
              <a:t>What happens if I forget I have my phone in my pocket?</a:t>
            </a:r>
          </a:p>
          <a:p>
            <a:r>
              <a:rPr lang="en-US" sz="1400" dirty="0"/>
              <a:t>The invigilator will take it from you but even if you did not plan on using it, you could be disqualified from your exam.</a:t>
            </a:r>
          </a:p>
          <a:p>
            <a:endParaRPr lang="en-US" sz="1400" dirty="0"/>
          </a:p>
          <a:p>
            <a:r>
              <a:rPr lang="en-US" sz="1400" b="1" dirty="0"/>
              <a:t>What happens if I forget to set an alarm and get up late?</a:t>
            </a:r>
          </a:p>
          <a:p>
            <a:r>
              <a:rPr lang="en-US" sz="1400" dirty="0"/>
              <a:t>If you are late for your exam you may still be allowed to sit it but it may not be accepted by the awarding body.</a:t>
            </a:r>
          </a:p>
          <a:p>
            <a:endParaRPr lang="en-US" sz="1400" dirty="0"/>
          </a:p>
          <a:p>
            <a:r>
              <a:rPr lang="en-US" sz="1400" b="1" dirty="0"/>
              <a:t>Can I leave the exam early if I have finished?</a:t>
            </a:r>
          </a:p>
          <a:p>
            <a:r>
              <a:rPr lang="en-US" sz="1400" dirty="0"/>
              <a:t>You must stay in the exam room for a minimum of 1 hour. If you leave the exam room without permission, you will not be allowed back in and may be disqualified from your exam.</a:t>
            </a:r>
          </a:p>
          <a:p>
            <a:endParaRPr lang="en-US" sz="1400" dirty="0"/>
          </a:p>
          <a:p>
            <a:r>
              <a:rPr lang="en-US" sz="1400" b="1" dirty="0"/>
              <a:t>What if the school burns down?</a:t>
            </a:r>
            <a:endParaRPr lang="en-US" sz="1400" dirty="0"/>
          </a:p>
          <a:p>
            <a:r>
              <a:rPr lang="en-US" sz="1400" dirty="0"/>
              <a:t>We have another site where you can sit your exams, don't worry!</a:t>
            </a:r>
          </a:p>
          <a:p>
            <a:endParaRPr lang="en-US" sz="1400" dirty="0"/>
          </a:p>
          <a:p>
            <a:r>
              <a:rPr lang="en-US" sz="1400" b="1" dirty="0"/>
              <a:t>What happens if there is a national emergency?</a:t>
            </a:r>
          </a:p>
          <a:p>
            <a:r>
              <a:rPr lang="en-US" sz="1400" dirty="0"/>
              <a:t>There are two contingency dates that are set by the JCQ (Joint Council for Qualifications). These dates will be given to </a:t>
            </a:r>
            <a:r>
              <a:rPr lang="en-US" sz="1400" dirty="0" err="1"/>
              <a:t>centres</a:t>
            </a:r>
            <a:r>
              <a:rPr lang="en-US" sz="1400" dirty="0"/>
              <a:t> at the beginning of each year and all candidates are expected to be available.</a:t>
            </a:r>
          </a:p>
        </p:txBody>
      </p:sp>
    </p:spTree>
    <p:extLst>
      <p:ext uri="{BB962C8B-B14F-4D97-AF65-F5344CB8AC3E}">
        <p14:creationId xmlns:p14="http://schemas.microsoft.com/office/powerpoint/2010/main" val="343309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0FE06FE-E1DB-9E0D-F6E4-E2E81D3D8985}"/>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73D83D1-4F73-A654-6493-0F54EF019826}"/>
              </a:ext>
            </a:extLst>
          </p:cNvPr>
          <p:cNvSpPr txBox="1"/>
          <p:nvPr/>
        </p:nvSpPr>
        <p:spPr>
          <a:xfrm>
            <a:off x="1986513" y="621838"/>
            <a:ext cx="3495552" cy="584775"/>
          </a:xfrm>
          <a:prstGeom prst="rect">
            <a:avLst/>
          </a:prstGeom>
          <a:solidFill>
            <a:schemeClr val="accent1">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DO's and DON'T's in </a:t>
            </a:r>
            <a:endParaRPr lang="en-US"/>
          </a:p>
          <a:p>
            <a:pPr algn="ctr"/>
            <a:r>
              <a:rPr lang="en-US" sz="1600" b="1"/>
              <a:t>Written Exams</a:t>
            </a:r>
            <a:endParaRPr lang="en-US"/>
          </a:p>
        </p:txBody>
      </p:sp>
      <p:sp>
        <p:nvSpPr>
          <p:cNvPr id="5" name="Rectangle: Rounded Corners 4">
            <a:extLst>
              <a:ext uri="{FF2B5EF4-FFF2-40B4-BE49-F238E27FC236}">
                <a16:creationId xmlns:a16="http://schemas.microsoft.com/office/drawing/2014/main" id="{E99902C8-648A-5258-0C8D-6E2634F4BFC0}"/>
              </a:ext>
            </a:extLst>
          </p:cNvPr>
          <p:cNvSpPr/>
          <p:nvPr/>
        </p:nvSpPr>
        <p:spPr>
          <a:xfrm>
            <a:off x="1523401" y="1329517"/>
            <a:ext cx="2207355" cy="509134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r>
              <a:rPr lang="en-US" sz="1400" dirty="0">
                <a:solidFill>
                  <a:schemeClr val="tx1"/>
                </a:solidFill>
              </a:rPr>
              <a:t>Do any rough work on the exam stationery (cross it out and hand it in with your exam paper)</a:t>
            </a:r>
          </a:p>
          <a:p>
            <a:pPr marL="285750" indent="-285750">
              <a:buFont typeface="Wingdings"/>
              <a:buChar char="v"/>
            </a:pPr>
            <a:r>
              <a:rPr lang="en-US" sz="1400" dirty="0">
                <a:solidFill>
                  <a:schemeClr val="tx1"/>
                </a:solidFill>
              </a:rPr>
              <a:t>Do write your answers in the designated areas on the paper</a:t>
            </a:r>
          </a:p>
          <a:p>
            <a:pPr marL="285750" indent="-285750">
              <a:buFont typeface="Wingdings"/>
              <a:buChar char="v"/>
            </a:pPr>
            <a:r>
              <a:rPr lang="en-US" sz="1400" dirty="0">
                <a:solidFill>
                  <a:schemeClr val="tx1"/>
                </a:solidFill>
              </a:rPr>
              <a:t>Listen carefully to instructions</a:t>
            </a:r>
          </a:p>
          <a:p>
            <a:pPr marL="285750" indent="-285750">
              <a:buFont typeface="Wingdings"/>
              <a:buChar char="v"/>
            </a:pPr>
            <a:r>
              <a:rPr lang="en-US" sz="1400" dirty="0">
                <a:solidFill>
                  <a:schemeClr val="tx1"/>
                </a:solidFill>
              </a:rPr>
              <a:t>Write your name on the front of the paper in CAPITALS and black ink only</a:t>
            </a:r>
          </a:p>
        </p:txBody>
      </p:sp>
      <p:sp>
        <p:nvSpPr>
          <p:cNvPr id="6" name="Rectangle: Rounded Corners 5">
            <a:extLst>
              <a:ext uri="{FF2B5EF4-FFF2-40B4-BE49-F238E27FC236}">
                <a16:creationId xmlns:a16="http://schemas.microsoft.com/office/drawing/2014/main" id="{B94D80D4-E7DF-3061-E194-4ACB69C175FE}"/>
              </a:ext>
            </a:extLst>
          </p:cNvPr>
          <p:cNvSpPr/>
          <p:nvPr/>
        </p:nvSpPr>
        <p:spPr>
          <a:xfrm>
            <a:off x="3819046" y="1348807"/>
            <a:ext cx="2207355" cy="509134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r>
              <a:rPr lang="en-US" sz="1400" dirty="0">
                <a:solidFill>
                  <a:schemeClr val="tx1"/>
                </a:solidFill>
              </a:rPr>
              <a:t>Do not leave the exam room unless directed to by the invigilator</a:t>
            </a:r>
          </a:p>
          <a:p>
            <a:pPr marL="285750" indent="-285750">
              <a:buFont typeface="Wingdings"/>
              <a:buChar char="v"/>
            </a:pPr>
            <a:r>
              <a:rPr lang="en-US" sz="1400" dirty="0">
                <a:solidFill>
                  <a:schemeClr val="tx1"/>
                </a:solidFill>
              </a:rPr>
              <a:t>Do not take any papers or equipment with you when you leave</a:t>
            </a:r>
          </a:p>
          <a:p>
            <a:pPr marL="285750" indent="-285750">
              <a:buFont typeface="Wingdings"/>
              <a:buChar char="v"/>
            </a:pPr>
            <a:r>
              <a:rPr lang="en-US" sz="1400" dirty="0">
                <a:solidFill>
                  <a:schemeClr val="tx1"/>
                </a:solidFill>
              </a:rPr>
              <a:t>Do not start writing until the invigilator tells you to</a:t>
            </a:r>
          </a:p>
          <a:p>
            <a:pPr marL="285750" indent="-285750">
              <a:buFont typeface="Wingdings"/>
              <a:buChar char="v"/>
            </a:pPr>
            <a:r>
              <a:rPr lang="en-US" sz="1400" dirty="0">
                <a:solidFill>
                  <a:schemeClr val="tx1"/>
                </a:solidFill>
              </a:rPr>
              <a:t>Do not open the question paper until the invigilator says so</a:t>
            </a:r>
          </a:p>
        </p:txBody>
      </p:sp>
      <p:pic>
        <p:nvPicPr>
          <p:cNvPr id="8" name="Picture 7" descr="Premium Vector | Dos and donts like thumbs up or down. flat simple ...">
            <a:extLst>
              <a:ext uri="{FF2B5EF4-FFF2-40B4-BE49-F238E27FC236}">
                <a16:creationId xmlns:a16="http://schemas.microsoft.com/office/drawing/2014/main" id="{15229247-C908-A537-52C0-379022811E04}"/>
              </a:ext>
            </a:extLst>
          </p:cNvPr>
          <p:cNvPicPr>
            <a:picLocks noChangeAspect="1"/>
          </p:cNvPicPr>
          <p:nvPr/>
        </p:nvPicPr>
        <p:blipFill>
          <a:blip r:embed="rId2"/>
          <a:srcRect l="11489" t="50162" r="12621" b="13269"/>
          <a:stretch/>
        </p:blipFill>
        <p:spPr>
          <a:xfrm>
            <a:off x="4272144" y="1556914"/>
            <a:ext cx="1313111" cy="608270"/>
          </a:xfrm>
          <a:prstGeom prst="rect">
            <a:avLst/>
          </a:prstGeom>
        </p:spPr>
      </p:pic>
      <p:pic>
        <p:nvPicPr>
          <p:cNvPr id="9" name="Picture 8" descr="Premium Vector | Dos and donts like thumbs up or down. flat simple ...">
            <a:extLst>
              <a:ext uri="{FF2B5EF4-FFF2-40B4-BE49-F238E27FC236}">
                <a16:creationId xmlns:a16="http://schemas.microsoft.com/office/drawing/2014/main" id="{3BF24012-807B-AC69-897B-F1FB50F6842F}"/>
              </a:ext>
            </a:extLst>
          </p:cNvPr>
          <p:cNvPicPr>
            <a:picLocks noChangeAspect="1"/>
          </p:cNvPicPr>
          <p:nvPr/>
        </p:nvPicPr>
        <p:blipFill>
          <a:blip r:embed="rId2"/>
          <a:srcRect l="11345" t="12480" r="12642" b="50729"/>
          <a:stretch/>
        </p:blipFill>
        <p:spPr>
          <a:xfrm>
            <a:off x="2044016" y="1537623"/>
            <a:ext cx="1233630" cy="602180"/>
          </a:xfrm>
          <a:prstGeom prst="rect">
            <a:avLst/>
          </a:prstGeom>
        </p:spPr>
      </p:pic>
      <p:sp>
        <p:nvSpPr>
          <p:cNvPr id="3" name="TextBox 2">
            <a:extLst>
              <a:ext uri="{FF2B5EF4-FFF2-40B4-BE49-F238E27FC236}">
                <a16:creationId xmlns:a16="http://schemas.microsoft.com/office/drawing/2014/main" id="{06302E25-B848-708C-B4D5-828385AAE40E}"/>
              </a:ext>
            </a:extLst>
          </p:cNvPr>
          <p:cNvSpPr txBox="1"/>
          <p:nvPr/>
        </p:nvSpPr>
        <p:spPr>
          <a:xfrm>
            <a:off x="7455550" y="621837"/>
            <a:ext cx="3495552" cy="584775"/>
          </a:xfrm>
          <a:prstGeom prst="rect">
            <a:avLst/>
          </a:prstGeom>
          <a:solidFill>
            <a:schemeClr val="accent5">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DO's and DON'T's in </a:t>
            </a:r>
            <a:endParaRPr lang="en-US" sz="1600"/>
          </a:p>
          <a:p>
            <a:pPr algn="ctr"/>
            <a:r>
              <a:rPr lang="en-US" sz="1600" b="1" dirty="0"/>
              <a:t>On-Screen Exams</a:t>
            </a:r>
            <a:endParaRPr lang="en-US" sz="1600" dirty="0"/>
          </a:p>
        </p:txBody>
      </p:sp>
      <p:sp>
        <p:nvSpPr>
          <p:cNvPr id="7" name="Rectangle: Rounded Corners 6">
            <a:extLst>
              <a:ext uri="{FF2B5EF4-FFF2-40B4-BE49-F238E27FC236}">
                <a16:creationId xmlns:a16="http://schemas.microsoft.com/office/drawing/2014/main" id="{C482467C-CC21-6A83-81F9-EA4FA1D78D61}"/>
              </a:ext>
            </a:extLst>
          </p:cNvPr>
          <p:cNvSpPr/>
          <p:nvPr/>
        </p:nvSpPr>
        <p:spPr>
          <a:xfrm>
            <a:off x="6992438" y="1377744"/>
            <a:ext cx="2207355" cy="509134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r>
              <a:rPr lang="en-US" sz="1400" dirty="0">
                <a:solidFill>
                  <a:schemeClr val="tx1"/>
                </a:solidFill>
              </a:rPr>
              <a:t>Do any rough work on the exam stationery (cross it out and hand it in with your exam paper)</a:t>
            </a:r>
          </a:p>
          <a:p>
            <a:pPr marL="285750" indent="-285750">
              <a:buFont typeface="Wingdings"/>
              <a:buChar char="v"/>
            </a:pPr>
            <a:r>
              <a:rPr lang="en-US" sz="1400" dirty="0">
                <a:solidFill>
                  <a:schemeClr val="tx1"/>
                </a:solidFill>
              </a:rPr>
              <a:t>Do write your answers in the designated areas on the paper</a:t>
            </a:r>
          </a:p>
          <a:p>
            <a:pPr marL="285750" indent="-285750">
              <a:buFont typeface="Wingdings"/>
              <a:buChar char="v"/>
            </a:pPr>
            <a:r>
              <a:rPr lang="en-US" sz="1400" dirty="0">
                <a:solidFill>
                  <a:schemeClr val="tx1"/>
                </a:solidFill>
              </a:rPr>
              <a:t>Listen carefully to instructions</a:t>
            </a:r>
          </a:p>
          <a:p>
            <a:pPr marL="285750" indent="-285750">
              <a:buFont typeface="Wingdings"/>
              <a:buChar char="v"/>
            </a:pPr>
            <a:r>
              <a:rPr lang="en-US" sz="1400" dirty="0">
                <a:solidFill>
                  <a:schemeClr val="tx1"/>
                </a:solidFill>
              </a:rPr>
              <a:t>Write your name on the front of the paper in CAPITALS and black ink only</a:t>
            </a:r>
          </a:p>
        </p:txBody>
      </p:sp>
      <p:sp>
        <p:nvSpPr>
          <p:cNvPr id="10" name="Rectangle: Rounded Corners 9">
            <a:extLst>
              <a:ext uri="{FF2B5EF4-FFF2-40B4-BE49-F238E27FC236}">
                <a16:creationId xmlns:a16="http://schemas.microsoft.com/office/drawing/2014/main" id="{373B021C-F2F3-7A69-027A-6578263D33D3}"/>
              </a:ext>
            </a:extLst>
          </p:cNvPr>
          <p:cNvSpPr/>
          <p:nvPr/>
        </p:nvSpPr>
        <p:spPr>
          <a:xfrm>
            <a:off x="9288083" y="1377743"/>
            <a:ext cx="2207355" cy="509134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endParaRPr lang="en-US">
              <a:solidFill>
                <a:schemeClr val="tx1"/>
              </a:solidFill>
            </a:endParaRPr>
          </a:p>
          <a:p>
            <a:pPr marL="285750" indent="-285750">
              <a:buFont typeface="Wingdings"/>
              <a:buChar char="v"/>
            </a:pPr>
            <a:r>
              <a:rPr lang="en-US" sz="1400" dirty="0">
                <a:solidFill>
                  <a:schemeClr val="tx1"/>
                </a:solidFill>
              </a:rPr>
              <a:t>Do not leave the exam room unless directed to by the invigilator</a:t>
            </a:r>
          </a:p>
          <a:p>
            <a:pPr marL="285750" indent="-285750">
              <a:buFont typeface="Wingdings"/>
              <a:buChar char="v"/>
            </a:pPr>
            <a:r>
              <a:rPr lang="en-US" sz="1400" dirty="0">
                <a:solidFill>
                  <a:schemeClr val="tx1"/>
                </a:solidFill>
              </a:rPr>
              <a:t>Do not take any papers or equipment with you when you leave</a:t>
            </a:r>
          </a:p>
          <a:p>
            <a:pPr marL="285750" indent="-285750">
              <a:buFont typeface="Wingdings"/>
              <a:buChar char="v"/>
            </a:pPr>
            <a:r>
              <a:rPr lang="en-US" sz="1400" dirty="0">
                <a:solidFill>
                  <a:schemeClr val="tx1"/>
                </a:solidFill>
              </a:rPr>
              <a:t>Do not start writing until the invigilator tells you to</a:t>
            </a:r>
          </a:p>
          <a:p>
            <a:pPr marL="285750" indent="-285750">
              <a:buFont typeface="Wingdings"/>
              <a:buChar char="v"/>
            </a:pPr>
            <a:r>
              <a:rPr lang="en-US" sz="1400" dirty="0">
                <a:solidFill>
                  <a:schemeClr val="tx1"/>
                </a:solidFill>
              </a:rPr>
              <a:t>Do not open the question paper until the invigilator says so</a:t>
            </a:r>
          </a:p>
        </p:txBody>
      </p:sp>
      <p:pic>
        <p:nvPicPr>
          <p:cNvPr id="11" name="Picture 10" descr="Premium Vector | Dos and donts like thumbs up or down. flat simple ...">
            <a:extLst>
              <a:ext uri="{FF2B5EF4-FFF2-40B4-BE49-F238E27FC236}">
                <a16:creationId xmlns:a16="http://schemas.microsoft.com/office/drawing/2014/main" id="{BB97D239-F7C7-4015-803C-0400694ADB4D}"/>
              </a:ext>
            </a:extLst>
          </p:cNvPr>
          <p:cNvPicPr>
            <a:picLocks noChangeAspect="1"/>
          </p:cNvPicPr>
          <p:nvPr/>
        </p:nvPicPr>
        <p:blipFill>
          <a:blip r:embed="rId2"/>
          <a:srcRect l="11489" t="50162" r="12621" b="13269"/>
          <a:stretch/>
        </p:blipFill>
        <p:spPr>
          <a:xfrm>
            <a:off x="9741182" y="1556914"/>
            <a:ext cx="1313111" cy="608270"/>
          </a:xfrm>
          <a:prstGeom prst="rect">
            <a:avLst/>
          </a:prstGeom>
        </p:spPr>
      </p:pic>
      <p:pic>
        <p:nvPicPr>
          <p:cNvPr id="12" name="Picture 11" descr="Premium Vector | Dos and donts like thumbs up or down. flat simple ...">
            <a:extLst>
              <a:ext uri="{FF2B5EF4-FFF2-40B4-BE49-F238E27FC236}">
                <a16:creationId xmlns:a16="http://schemas.microsoft.com/office/drawing/2014/main" id="{5B522EF6-279A-4BA4-7C16-5D63917FF3A7}"/>
              </a:ext>
            </a:extLst>
          </p:cNvPr>
          <p:cNvPicPr>
            <a:picLocks noChangeAspect="1"/>
          </p:cNvPicPr>
          <p:nvPr/>
        </p:nvPicPr>
        <p:blipFill>
          <a:blip r:embed="rId2"/>
          <a:srcRect l="11345" t="12480" r="12642" b="50729"/>
          <a:stretch/>
        </p:blipFill>
        <p:spPr>
          <a:xfrm>
            <a:off x="7484117" y="1556914"/>
            <a:ext cx="1233630" cy="602180"/>
          </a:xfrm>
          <a:prstGeom prst="rect">
            <a:avLst/>
          </a:prstGeom>
        </p:spPr>
      </p:pic>
    </p:spTree>
    <p:extLst>
      <p:ext uri="{BB962C8B-B14F-4D97-AF65-F5344CB8AC3E}">
        <p14:creationId xmlns:p14="http://schemas.microsoft.com/office/powerpoint/2010/main" val="424955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C0A9-1F40-156D-210C-8A84E576D31E}"/>
            </a:ext>
          </a:extLst>
        </p:cNvPr>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5B8B53F8-51DE-4D60-946D-26CF7AAAF553}"/>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5C10194-7645-9CF2-D5B0-E4BE21B13370}"/>
              </a:ext>
            </a:extLst>
          </p:cNvPr>
          <p:cNvSpPr txBox="1"/>
          <p:nvPr/>
        </p:nvSpPr>
        <p:spPr>
          <a:xfrm>
            <a:off x="1986513" y="621838"/>
            <a:ext cx="3495552" cy="523220"/>
          </a:xfrm>
          <a:prstGeom prst="rect">
            <a:avLst/>
          </a:prstGeom>
          <a:solidFill>
            <a:schemeClr val="accent2">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DO's and DON'T's in </a:t>
            </a:r>
            <a:endParaRPr lang="en-US" sz="1400"/>
          </a:p>
          <a:p>
            <a:pPr algn="ctr"/>
            <a:r>
              <a:rPr lang="en-US" sz="1400" b="1" dirty="0"/>
              <a:t>Non-Exam assessments and coursework</a:t>
            </a:r>
            <a:endParaRPr lang="en-US" sz="1400" dirty="0"/>
          </a:p>
        </p:txBody>
      </p:sp>
      <p:sp>
        <p:nvSpPr>
          <p:cNvPr id="5" name="Rectangle: Rounded Corners 4">
            <a:extLst>
              <a:ext uri="{FF2B5EF4-FFF2-40B4-BE49-F238E27FC236}">
                <a16:creationId xmlns:a16="http://schemas.microsoft.com/office/drawing/2014/main" id="{A265E4A0-A5B4-B6F1-D064-078241F44B03}"/>
              </a:ext>
            </a:extLst>
          </p:cNvPr>
          <p:cNvSpPr/>
          <p:nvPr/>
        </p:nvSpPr>
        <p:spPr>
          <a:xfrm>
            <a:off x="1523401" y="1329517"/>
            <a:ext cx="2207355" cy="509134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v"/>
            </a:pPr>
            <a:endParaRPr lang="en-US" sz="1400" dirty="0">
              <a:solidFill>
                <a:schemeClr val="tx1"/>
              </a:solidFill>
            </a:endParaRPr>
          </a:p>
          <a:p>
            <a:pPr marL="285750" indent="-285750">
              <a:buFont typeface="Wingdings"/>
              <a:buChar char="v"/>
            </a:pPr>
            <a:endParaRPr lang="en-US" sz="1400" dirty="0">
              <a:solidFill>
                <a:schemeClr val="tx1"/>
              </a:solidFill>
            </a:endParaRPr>
          </a:p>
          <a:p>
            <a:pPr marL="285750" indent="-285750">
              <a:buFont typeface="Wingdings"/>
              <a:buChar char="v"/>
            </a:pPr>
            <a:endParaRPr lang="en-US" sz="1400" dirty="0">
              <a:solidFill>
                <a:schemeClr val="tx1"/>
              </a:solidFill>
            </a:endParaRPr>
          </a:p>
          <a:p>
            <a:pPr marL="285750" indent="-285750">
              <a:buFont typeface="Wingdings,Sans-Serif"/>
              <a:buChar char="v"/>
            </a:pPr>
            <a:endParaRPr lang="en-US" sz="1400" dirty="0">
              <a:solidFill>
                <a:schemeClr val="tx1"/>
              </a:solidFill>
            </a:endParaRPr>
          </a:p>
          <a:p>
            <a:pPr marL="285750" indent="-285750">
              <a:buFont typeface="Wingdings,Sans-Serif"/>
              <a:buChar char="v"/>
            </a:pPr>
            <a:r>
              <a:rPr lang="en-US" sz="1400" dirty="0">
                <a:solidFill>
                  <a:schemeClr val="tx1"/>
                </a:solidFill>
              </a:rPr>
              <a:t>Do meet the deadlines your teacher gives you</a:t>
            </a:r>
          </a:p>
          <a:p>
            <a:pPr marL="285750" indent="-285750">
              <a:buFont typeface="Wingdings,Sans-Serif"/>
              <a:buChar char="v"/>
            </a:pPr>
            <a:r>
              <a:rPr lang="en-US" sz="1400" dirty="0">
                <a:solidFill>
                  <a:schemeClr val="tx1"/>
                </a:solidFill>
              </a:rPr>
              <a:t>Do keep your work safe</a:t>
            </a:r>
          </a:p>
          <a:p>
            <a:pPr marL="285750" indent="-285750">
              <a:buFont typeface="Wingdings,Sans-Serif"/>
              <a:buChar char="v"/>
            </a:pPr>
            <a:r>
              <a:rPr lang="en-US" sz="1400" dirty="0">
                <a:solidFill>
                  <a:schemeClr val="tx1"/>
                </a:solidFill>
              </a:rPr>
              <a:t>Do keep any work online safe with a secure password</a:t>
            </a:r>
          </a:p>
          <a:p>
            <a:pPr marL="285750" indent="-285750">
              <a:buFont typeface="Wingdings,Sans-Serif"/>
              <a:buChar char="v"/>
            </a:pPr>
            <a:r>
              <a:rPr lang="en-US" sz="1400" dirty="0">
                <a:solidFill>
                  <a:schemeClr val="tx1"/>
                </a:solidFill>
              </a:rPr>
              <a:t>Do make sure you know where you are getting your research from and that it is accurate</a:t>
            </a:r>
            <a:endParaRPr lang="en-US" sz="1400">
              <a:solidFill>
                <a:schemeClr val="tx1"/>
              </a:solidFill>
            </a:endParaRPr>
          </a:p>
        </p:txBody>
      </p:sp>
      <p:sp>
        <p:nvSpPr>
          <p:cNvPr id="6" name="Rectangle: Rounded Corners 5">
            <a:extLst>
              <a:ext uri="{FF2B5EF4-FFF2-40B4-BE49-F238E27FC236}">
                <a16:creationId xmlns:a16="http://schemas.microsoft.com/office/drawing/2014/main" id="{51A76E1E-C9EF-74D8-B3BF-9DF6C916E54F}"/>
              </a:ext>
            </a:extLst>
          </p:cNvPr>
          <p:cNvSpPr/>
          <p:nvPr/>
        </p:nvSpPr>
        <p:spPr>
          <a:xfrm>
            <a:off x="3819046" y="1348807"/>
            <a:ext cx="2207355" cy="509134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v"/>
            </a:pPr>
            <a:endParaRPr lang="en-US" sz="1400" dirty="0">
              <a:solidFill>
                <a:schemeClr val="tx1"/>
              </a:solidFill>
            </a:endParaRPr>
          </a:p>
          <a:p>
            <a:pPr marL="285750" indent="-285750">
              <a:buFont typeface="Wingdings"/>
              <a:buChar char="v"/>
            </a:pPr>
            <a:endParaRPr lang="en-US" sz="1400" dirty="0">
              <a:solidFill>
                <a:schemeClr val="tx1"/>
              </a:solidFill>
            </a:endParaRPr>
          </a:p>
          <a:p>
            <a:pPr marL="285750" indent="-285750">
              <a:buFont typeface="Wingdings"/>
              <a:buChar char="v"/>
            </a:pPr>
            <a:endParaRPr lang="en-US" sz="1400" dirty="0">
              <a:solidFill>
                <a:schemeClr val="tx1"/>
              </a:solidFill>
            </a:endParaRPr>
          </a:p>
          <a:p>
            <a:pPr marL="285750" indent="-285750">
              <a:buFont typeface="Wingdings,Sans-Serif"/>
              <a:buChar char="v"/>
            </a:pPr>
            <a:r>
              <a:rPr lang="en-US" sz="1400" dirty="0">
                <a:solidFill>
                  <a:schemeClr val="tx1"/>
                </a:solidFill>
              </a:rPr>
              <a:t>Do not share your work with anyone, including online</a:t>
            </a:r>
          </a:p>
          <a:p>
            <a:pPr marL="285750" indent="-285750">
              <a:buFont typeface="Wingdings,Sans-Serif"/>
              <a:buChar char="v"/>
            </a:pPr>
            <a:r>
              <a:rPr lang="en-US" sz="1400" dirty="0">
                <a:solidFill>
                  <a:schemeClr val="tx1"/>
                </a:solidFill>
              </a:rPr>
              <a:t>Do not use artificial intelligence of any kind</a:t>
            </a:r>
          </a:p>
          <a:p>
            <a:pPr marL="285750" indent="-285750">
              <a:buFont typeface="Wingdings,Sans-Serif"/>
              <a:buChar char="v"/>
            </a:pPr>
            <a:r>
              <a:rPr lang="en-US" sz="1400" dirty="0">
                <a:solidFill>
                  <a:schemeClr val="tx1"/>
                </a:solidFill>
              </a:rPr>
              <a:t>Do not </a:t>
            </a:r>
            <a:r>
              <a:rPr lang="en-US" sz="1400" err="1">
                <a:solidFill>
                  <a:schemeClr val="tx1"/>
                </a:solidFill>
              </a:rPr>
              <a:t>plagiarise</a:t>
            </a:r>
            <a:r>
              <a:rPr lang="en-US" sz="1400" dirty="0">
                <a:solidFill>
                  <a:schemeClr val="tx1"/>
                </a:solidFill>
              </a:rPr>
              <a:t> someone else's work</a:t>
            </a:r>
          </a:p>
          <a:p>
            <a:pPr marL="285750" indent="-285750">
              <a:buFont typeface="Wingdings,Sans-Serif"/>
              <a:buChar char="v"/>
            </a:pPr>
            <a:r>
              <a:rPr lang="en-US" sz="1400" dirty="0">
                <a:solidFill>
                  <a:schemeClr val="tx1"/>
                </a:solidFill>
              </a:rPr>
              <a:t>Do not cheat, you will get caught and disqualified </a:t>
            </a:r>
            <a:endParaRPr lang="en-US" sz="1400">
              <a:solidFill>
                <a:schemeClr val="tx1"/>
              </a:solidFill>
            </a:endParaRPr>
          </a:p>
        </p:txBody>
      </p:sp>
      <p:pic>
        <p:nvPicPr>
          <p:cNvPr id="8" name="Picture 7" descr="Premium Vector | Dos and donts like thumbs up or down. flat simple ...">
            <a:extLst>
              <a:ext uri="{FF2B5EF4-FFF2-40B4-BE49-F238E27FC236}">
                <a16:creationId xmlns:a16="http://schemas.microsoft.com/office/drawing/2014/main" id="{C6CBC0F5-D9C0-AA70-16BD-D1ED34A2CC51}"/>
              </a:ext>
            </a:extLst>
          </p:cNvPr>
          <p:cNvPicPr>
            <a:picLocks noChangeAspect="1"/>
          </p:cNvPicPr>
          <p:nvPr/>
        </p:nvPicPr>
        <p:blipFill>
          <a:blip r:embed="rId2"/>
          <a:srcRect l="11489" t="50162" r="12621" b="13269"/>
          <a:stretch/>
        </p:blipFill>
        <p:spPr>
          <a:xfrm>
            <a:off x="4272144" y="1556914"/>
            <a:ext cx="1313111" cy="608270"/>
          </a:xfrm>
          <a:prstGeom prst="rect">
            <a:avLst/>
          </a:prstGeom>
        </p:spPr>
      </p:pic>
      <p:pic>
        <p:nvPicPr>
          <p:cNvPr id="9" name="Picture 8" descr="Premium Vector | Dos and donts like thumbs up or down. flat simple ...">
            <a:extLst>
              <a:ext uri="{FF2B5EF4-FFF2-40B4-BE49-F238E27FC236}">
                <a16:creationId xmlns:a16="http://schemas.microsoft.com/office/drawing/2014/main" id="{5A984E71-AD18-4A0C-46B3-228A527486FD}"/>
              </a:ext>
            </a:extLst>
          </p:cNvPr>
          <p:cNvPicPr>
            <a:picLocks noChangeAspect="1"/>
          </p:cNvPicPr>
          <p:nvPr/>
        </p:nvPicPr>
        <p:blipFill>
          <a:blip r:embed="rId2"/>
          <a:srcRect l="11345" t="12480" r="12642" b="50729"/>
          <a:stretch/>
        </p:blipFill>
        <p:spPr>
          <a:xfrm>
            <a:off x="2044016" y="1537623"/>
            <a:ext cx="1233630" cy="602180"/>
          </a:xfrm>
          <a:prstGeom prst="rect">
            <a:avLst/>
          </a:prstGeom>
        </p:spPr>
      </p:pic>
      <p:sp>
        <p:nvSpPr>
          <p:cNvPr id="14" name="Teardrop 13">
            <a:extLst>
              <a:ext uri="{FF2B5EF4-FFF2-40B4-BE49-F238E27FC236}">
                <a16:creationId xmlns:a16="http://schemas.microsoft.com/office/drawing/2014/main" id="{A89619DB-B807-60BE-92FD-89540C2650BB}"/>
              </a:ext>
            </a:extLst>
          </p:cNvPr>
          <p:cNvSpPr/>
          <p:nvPr/>
        </p:nvSpPr>
        <p:spPr>
          <a:xfrm>
            <a:off x="6029864" y="526829"/>
            <a:ext cx="4639667" cy="1621344"/>
          </a:xfrm>
          <a:prstGeom prst="teardrop">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err="1">
                <a:solidFill>
                  <a:schemeClr val="tx1"/>
                </a:solidFill>
              </a:rPr>
              <a:t>Plagiarise</a:t>
            </a:r>
            <a:r>
              <a:rPr lang="en-US" sz="2000" b="1" dirty="0">
                <a:solidFill>
                  <a:schemeClr val="tx1"/>
                </a:solidFill>
              </a:rPr>
              <a:t>- </a:t>
            </a:r>
            <a:r>
              <a:rPr lang="en-US" sz="2000" dirty="0">
                <a:solidFill>
                  <a:schemeClr val="tx1"/>
                </a:solidFill>
              </a:rPr>
              <a:t>taking someone else's work and trying to pass it off as your own</a:t>
            </a:r>
          </a:p>
        </p:txBody>
      </p:sp>
      <p:sp>
        <p:nvSpPr>
          <p:cNvPr id="15" name="Teardrop 14">
            <a:extLst>
              <a:ext uri="{FF2B5EF4-FFF2-40B4-BE49-F238E27FC236}">
                <a16:creationId xmlns:a16="http://schemas.microsoft.com/office/drawing/2014/main" id="{00B9430B-A1F7-8101-0AC4-D66596EB7E20}"/>
              </a:ext>
            </a:extLst>
          </p:cNvPr>
          <p:cNvSpPr/>
          <p:nvPr/>
        </p:nvSpPr>
        <p:spPr>
          <a:xfrm flipH="1">
            <a:off x="6550874" y="2581334"/>
            <a:ext cx="5073418" cy="1688863"/>
          </a:xfrm>
          <a:prstGeom prst="teardrop">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rPr>
              <a:t>Disqualified- </a:t>
            </a:r>
            <a:r>
              <a:rPr lang="en-US" sz="2000" dirty="0">
                <a:solidFill>
                  <a:schemeClr val="tx1"/>
                </a:solidFill>
              </a:rPr>
              <a:t>you will not be allowed to sit your exam and/or your work will not be accepted</a:t>
            </a:r>
          </a:p>
        </p:txBody>
      </p:sp>
      <p:sp>
        <p:nvSpPr>
          <p:cNvPr id="16" name="Teardrop 15">
            <a:extLst>
              <a:ext uri="{FF2B5EF4-FFF2-40B4-BE49-F238E27FC236}">
                <a16:creationId xmlns:a16="http://schemas.microsoft.com/office/drawing/2014/main" id="{019C744A-8FD8-7408-6B39-32637873A4AA}"/>
              </a:ext>
            </a:extLst>
          </p:cNvPr>
          <p:cNvSpPr/>
          <p:nvPr/>
        </p:nvSpPr>
        <p:spPr>
          <a:xfrm>
            <a:off x="6984775" y="4500804"/>
            <a:ext cx="4765061" cy="1794965"/>
          </a:xfrm>
          <a:prstGeom prst="teardrop">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rPr>
              <a:t>Contingency- </a:t>
            </a:r>
            <a:r>
              <a:rPr lang="en-US" sz="2000" dirty="0">
                <a:solidFill>
                  <a:schemeClr val="tx1"/>
                </a:solidFill>
              </a:rPr>
              <a:t>an event that may or may not happen but may cause problems</a:t>
            </a:r>
          </a:p>
        </p:txBody>
      </p:sp>
    </p:spTree>
    <p:extLst>
      <p:ext uri="{BB962C8B-B14F-4D97-AF65-F5344CB8AC3E}">
        <p14:creationId xmlns:p14="http://schemas.microsoft.com/office/powerpoint/2010/main" val="14867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0FE06FE-E1DB-9E0D-F6E4-E2E81D3D8985}"/>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172597F-6ABF-9A65-77F1-28E67A97A6B7}"/>
              </a:ext>
            </a:extLst>
          </p:cNvPr>
          <p:cNvSpPr txBox="1"/>
          <p:nvPr/>
        </p:nvSpPr>
        <p:spPr>
          <a:xfrm>
            <a:off x="3481577" y="438572"/>
            <a:ext cx="5241400" cy="400110"/>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Results and Post - Results</a:t>
            </a:r>
          </a:p>
        </p:txBody>
      </p:sp>
      <p:sp>
        <p:nvSpPr>
          <p:cNvPr id="10" name="TextBox 9">
            <a:extLst>
              <a:ext uri="{FF2B5EF4-FFF2-40B4-BE49-F238E27FC236}">
                <a16:creationId xmlns:a16="http://schemas.microsoft.com/office/drawing/2014/main" id="{89453186-AB94-B16E-3421-6D052F0047B7}"/>
              </a:ext>
            </a:extLst>
          </p:cNvPr>
          <p:cNvSpPr txBox="1"/>
          <p:nvPr/>
        </p:nvSpPr>
        <p:spPr>
          <a:xfrm>
            <a:off x="1370388" y="967493"/>
            <a:ext cx="5222109" cy="2308324"/>
          </a:xfrm>
          <a:prstGeom prst="rect">
            <a:avLst/>
          </a:prstGeom>
          <a:solidFill>
            <a:schemeClr val="accent2">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Results will be issued a few weeks after your exams. Certificates will be delivered into school several months later. You will be notified of the dates and when you can collect your result slips and certificates.</a:t>
            </a:r>
          </a:p>
          <a:p>
            <a:endParaRPr lang="en-US" b="1" dirty="0"/>
          </a:p>
          <a:p>
            <a:r>
              <a:rPr lang="en-US" b="1" dirty="0"/>
              <a:t>Any uncollected certificates will be kept on file for 1 year and then destroyed.</a:t>
            </a:r>
          </a:p>
        </p:txBody>
      </p:sp>
      <p:sp>
        <p:nvSpPr>
          <p:cNvPr id="3" name="TextBox 2">
            <a:extLst>
              <a:ext uri="{FF2B5EF4-FFF2-40B4-BE49-F238E27FC236}">
                <a16:creationId xmlns:a16="http://schemas.microsoft.com/office/drawing/2014/main" id="{C1AF15B4-F771-8129-C88A-5E77E2A3F820}"/>
              </a:ext>
            </a:extLst>
          </p:cNvPr>
          <p:cNvSpPr txBox="1"/>
          <p:nvPr/>
        </p:nvSpPr>
        <p:spPr>
          <a:xfrm>
            <a:off x="6592086" y="3726937"/>
            <a:ext cx="5222109" cy="2031325"/>
          </a:xfrm>
          <a:prstGeom prst="rect">
            <a:avLst/>
          </a:prstGeom>
          <a:solidFill>
            <a:schemeClr val="accent2">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If you think your results are not what you expected, there will be an opportunity to apply for re-marking and appeals. Speak to your exams officer for more information.</a:t>
            </a:r>
            <a:endParaRPr lang="en-US" dirty="0"/>
          </a:p>
          <a:p>
            <a:endParaRPr lang="en-US" b="1" dirty="0"/>
          </a:p>
          <a:p>
            <a:r>
              <a:rPr lang="en-US" b="1" dirty="0"/>
              <a:t>Appeals must be made within 30 days of receiving your results. (There may be a charge)</a:t>
            </a:r>
          </a:p>
        </p:txBody>
      </p:sp>
      <p:pic>
        <p:nvPicPr>
          <p:cNvPr id="4" name="Picture 3" descr="Buy Personalised You Passed Card - Amazing Exam News for GBP 1.79-4.99 ...">
            <a:extLst>
              <a:ext uri="{FF2B5EF4-FFF2-40B4-BE49-F238E27FC236}">
                <a16:creationId xmlns:a16="http://schemas.microsoft.com/office/drawing/2014/main" id="{526D3EC3-C92B-2DA1-80C2-96FC18F11089}"/>
              </a:ext>
            </a:extLst>
          </p:cNvPr>
          <p:cNvPicPr>
            <a:picLocks noChangeAspect="1"/>
          </p:cNvPicPr>
          <p:nvPr/>
        </p:nvPicPr>
        <p:blipFill>
          <a:blip r:embed="rId2"/>
          <a:srcRect l="13469" t="6828" r="14381" b="4698"/>
          <a:stretch/>
        </p:blipFill>
        <p:spPr>
          <a:xfrm>
            <a:off x="9096096" y="634818"/>
            <a:ext cx="1979199" cy="2427012"/>
          </a:xfrm>
          <a:prstGeom prst="rect">
            <a:avLst/>
          </a:prstGeom>
        </p:spPr>
      </p:pic>
      <p:pic>
        <p:nvPicPr>
          <p:cNvPr id="5" name="Picture 4" descr="Image result for thumbs up clipart">
            <a:extLst>
              <a:ext uri="{FF2B5EF4-FFF2-40B4-BE49-F238E27FC236}">
                <a16:creationId xmlns:a16="http://schemas.microsoft.com/office/drawing/2014/main" id="{9A9A924D-7EE3-B09A-6726-9A5FC0EE850E}"/>
              </a:ext>
            </a:extLst>
          </p:cNvPr>
          <p:cNvPicPr>
            <a:picLocks noChangeAspect="1"/>
          </p:cNvPicPr>
          <p:nvPr/>
        </p:nvPicPr>
        <p:blipFill>
          <a:blip r:embed="rId3"/>
          <a:stretch>
            <a:fillRect/>
          </a:stretch>
        </p:blipFill>
        <p:spPr>
          <a:xfrm>
            <a:off x="6752482" y="1603054"/>
            <a:ext cx="2133600" cy="1981200"/>
          </a:xfrm>
          <a:prstGeom prst="rect">
            <a:avLst/>
          </a:prstGeom>
        </p:spPr>
      </p:pic>
      <p:sp>
        <p:nvSpPr>
          <p:cNvPr id="7" name="Teardrop 6">
            <a:extLst>
              <a:ext uri="{FF2B5EF4-FFF2-40B4-BE49-F238E27FC236}">
                <a16:creationId xmlns:a16="http://schemas.microsoft.com/office/drawing/2014/main" id="{28CA127B-9CF0-561B-3A92-A2108B48956D}"/>
              </a:ext>
            </a:extLst>
          </p:cNvPr>
          <p:cNvSpPr/>
          <p:nvPr/>
        </p:nvSpPr>
        <p:spPr>
          <a:xfrm>
            <a:off x="1766522" y="3729158"/>
            <a:ext cx="4080226" cy="1794964"/>
          </a:xfrm>
          <a:prstGeom prst="teardrop">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Try not to worry about your exams.</a:t>
            </a:r>
          </a:p>
          <a:p>
            <a:pPr algn="ctr"/>
            <a:r>
              <a:rPr lang="en-US" sz="2400" b="1" dirty="0">
                <a:solidFill>
                  <a:schemeClr val="tx1"/>
                </a:solidFill>
              </a:rPr>
              <a:t>Just do your best and good luck!</a:t>
            </a:r>
          </a:p>
        </p:txBody>
      </p:sp>
      <p:sp>
        <p:nvSpPr>
          <p:cNvPr id="8" name="TextBox 7">
            <a:extLst>
              <a:ext uri="{FF2B5EF4-FFF2-40B4-BE49-F238E27FC236}">
                <a16:creationId xmlns:a16="http://schemas.microsoft.com/office/drawing/2014/main" id="{91AD2456-F3BE-1A61-6D59-05C293826581}"/>
              </a:ext>
            </a:extLst>
          </p:cNvPr>
          <p:cNvSpPr txBox="1"/>
          <p:nvPr/>
        </p:nvSpPr>
        <p:spPr>
          <a:xfrm>
            <a:off x="1366631" y="5970183"/>
            <a:ext cx="10636525" cy="646331"/>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For more information, please visit the following link to view the full documents for candidates </a:t>
            </a:r>
            <a:r>
              <a:rPr lang="en-US" b="1" dirty="0">
                <a:ea typeface="+mn-lt"/>
                <a:cs typeface="+mn-lt"/>
              </a:rPr>
              <a:t>https://www.jcq.org.uk/exams-office/information-for-candidates-documents/</a:t>
            </a:r>
          </a:p>
        </p:txBody>
      </p:sp>
    </p:spTree>
    <p:extLst>
      <p:ext uri="{BB962C8B-B14F-4D97-AF65-F5344CB8AC3E}">
        <p14:creationId xmlns:p14="http://schemas.microsoft.com/office/powerpoint/2010/main" val="361860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10BE9-1F30-05C3-89B5-ECDB6ECE93A5}"/>
            </a:ext>
          </a:extLst>
        </p:cNvPr>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DB5644CC-2B26-DD6F-FCFD-63CBF63D7099}"/>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7090B67-2280-093A-DE1A-674C2880AF42}"/>
              </a:ext>
            </a:extLst>
          </p:cNvPr>
          <p:cNvSpPr txBox="1"/>
          <p:nvPr/>
        </p:nvSpPr>
        <p:spPr>
          <a:xfrm>
            <a:off x="4021729" y="438572"/>
            <a:ext cx="5241400" cy="400110"/>
          </a:xfrm>
          <a:custGeom>
            <a:avLst/>
            <a:gdLst>
              <a:gd name="connsiteX0" fmla="*/ 0 w 5241400"/>
              <a:gd name="connsiteY0" fmla="*/ 0 h 400110"/>
              <a:gd name="connsiteX1" fmla="*/ 497933 w 5241400"/>
              <a:gd name="connsiteY1" fmla="*/ 0 h 400110"/>
              <a:gd name="connsiteX2" fmla="*/ 1205522 w 5241400"/>
              <a:gd name="connsiteY2" fmla="*/ 0 h 400110"/>
              <a:gd name="connsiteX3" fmla="*/ 1913111 w 5241400"/>
              <a:gd name="connsiteY3" fmla="*/ 0 h 400110"/>
              <a:gd name="connsiteX4" fmla="*/ 2620700 w 5241400"/>
              <a:gd name="connsiteY4" fmla="*/ 0 h 400110"/>
              <a:gd name="connsiteX5" fmla="*/ 3275875 w 5241400"/>
              <a:gd name="connsiteY5" fmla="*/ 0 h 400110"/>
              <a:gd name="connsiteX6" fmla="*/ 3878636 w 5241400"/>
              <a:gd name="connsiteY6" fmla="*/ 0 h 400110"/>
              <a:gd name="connsiteX7" fmla="*/ 4638639 w 5241400"/>
              <a:gd name="connsiteY7" fmla="*/ 0 h 400110"/>
              <a:gd name="connsiteX8" fmla="*/ 5241400 w 5241400"/>
              <a:gd name="connsiteY8" fmla="*/ 0 h 400110"/>
              <a:gd name="connsiteX9" fmla="*/ 5241400 w 5241400"/>
              <a:gd name="connsiteY9" fmla="*/ 400110 h 400110"/>
              <a:gd name="connsiteX10" fmla="*/ 4638639 w 5241400"/>
              <a:gd name="connsiteY10" fmla="*/ 400110 h 400110"/>
              <a:gd name="connsiteX11" fmla="*/ 4035878 w 5241400"/>
              <a:gd name="connsiteY11" fmla="*/ 400110 h 400110"/>
              <a:gd name="connsiteX12" fmla="*/ 3275875 w 5241400"/>
              <a:gd name="connsiteY12" fmla="*/ 400110 h 400110"/>
              <a:gd name="connsiteX13" fmla="*/ 2620700 w 5241400"/>
              <a:gd name="connsiteY13" fmla="*/ 400110 h 400110"/>
              <a:gd name="connsiteX14" fmla="*/ 2017939 w 5241400"/>
              <a:gd name="connsiteY14" fmla="*/ 400110 h 400110"/>
              <a:gd name="connsiteX15" fmla="*/ 1257936 w 5241400"/>
              <a:gd name="connsiteY15" fmla="*/ 400110 h 400110"/>
              <a:gd name="connsiteX16" fmla="*/ 707589 w 5241400"/>
              <a:gd name="connsiteY16" fmla="*/ 400110 h 400110"/>
              <a:gd name="connsiteX17" fmla="*/ 0 w 5241400"/>
              <a:gd name="connsiteY17" fmla="*/ 400110 h 400110"/>
              <a:gd name="connsiteX18" fmla="*/ 0 w 5241400"/>
              <a:gd name="connsiteY1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41400" h="400110" extrusionOk="0">
                <a:moveTo>
                  <a:pt x="0" y="0"/>
                </a:moveTo>
                <a:cubicBezTo>
                  <a:pt x="169173" y="-23190"/>
                  <a:pt x="258956" y="24480"/>
                  <a:pt x="497933" y="0"/>
                </a:cubicBezTo>
                <a:cubicBezTo>
                  <a:pt x="736910" y="-24480"/>
                  <a:pt x="1020130" y="-32899"/>
                  <a:pt x="1205522" y="0"/>
                </a:cubicBezTo>
                <a:cubicBezTo>
                  <a:pt x="1390914" y="32899"/>
                  <a:pt x="1682346" y="-17261"/>
                  <a:pt x="1913111" y="0"/>
                </a:cubicBezTo>
                <a:cubicBezTo>
                  <a:pt x="2143876" y="17261"/>
                  <a:pt x="2399438" y="-26567"/>
                  <a:pt x="2620700" y="0"/>
                </a:cubicBezTo>
                <a:cubicBezTo>
                  <a:pt x="2841962" y="26567"/>
                  <a:pt x="3006189" y="3512"/>
                  <a:pt x="3275875" y="0"/>
                </a:cubicBezTo>
                <a:cubicBezTo>
                  <a:pt x="3545562" y="-3512"/>
                  <a:pt x="3623072" y="20092"/>
                  <a:pt x="3878636" y="0"/>
                </a:cubicBezTo>
                <a:cubicBezTo>
                  <a:pt x="4134200" y="-20092"/>
                  <a:pt x="4362011" y="-3709"/>
                  <a:pt x="4638639" y="0"/>
                </a:cubicBezTo>
                <a:cubicBezTo>
                  <a:pt x="4915267" y="3709"/>
                  <a:pt x="5036221" y="-3011"/>
                  <a:pt x="5241400" y="0"/>
                </a:cubicBezTo>
                <a:cubicBezTo>
                  <a:pt x="5245127" y="170563"/>
                  <a:pt x="5223477" y="232880"/>
                  <a:pt x="5241400" y="400110"/>
                </a:cubicBezTo>
                <a:cubicBezTo>
                  <a:pt x="5074992" y="416421"/>
                  <a:pt x="4821546" y="370562"/>
                  <a:pt x="4638639" y="400110"/>
                </a:cubicBezTo>
                <a:cubicBezTo>
                  <a:pt x="4455732" y="429658"/>
                  <a:pt x="4202548" y="428637"/>
                  <a:pt x="4035878" y="400110"/>
                </a:cubicBezTo>
                <a:cubicBezTo>
                  <a:pt x="3869208" y="371583"/>
                  <a:pt x="3497094" y="435413"/>
                  <a:pt x="3275875" y="400110"/>
                </a:cubicBezTo>
                <a:cubicBezTo>
                  <a:pt x="3054656" y="364807"/>
                  <a:pt x="2814714" y="392640"/>
                  <a:pt x="2620700" y="400110"/>
                </a:cubicBezTo>
                <a:cubicBezTo>
                  <a:pt x="2426686" y="407580"/>
                  <a:pt x="2292754" y="422507"/>
                  <a:pt x="2017939" y="400110"/>
                </a:cubicBezTo>
                <a:cubicBezTo>
                  <a:pt x="1743124" y="377713"/>
                  <a:pt x="1631332" y="397549"/>
                  <a:pt x="1257936" y="400110"/>
                </a:cubicBezTo>
                <a:cubicBezTo>
                  <a:pt x="884540" y="402671"/>
                  <a:pt x="982392" y="399213"/>
                  <a:pt x="707589" y="400110"/>
                </a:cubicBezTo>
                <a:cubicBezTo>
                  <a:pt x="432786" y="401007"/>
                  <a:pt x="188344" y="403829"/>
                  <a:pt x="0" y="400110"/>
                </a:cubicBezTo>
                <a:cubicBezTo>
                  <a:pt x="-4716" y="249340"/>
                  <a:pt x="-4274" y="136085"/>
                  <a:pt x="0" y="0"/>
                </a:cubicBezTo>
                <a:close/>
              </a:path>
            </a:pathLst>
          </a:custGeom>
          <a:noFill/>
          <a:ln w="28575">
            <a:solidFill>
              <a:srgbClr val="C00000"/>
            </a:solidFill>
            <a:extLst>
              <a:ext uri="{C807C97D-BFC1-408E-A445-0C87EB9F89A2}">
                <ask:lineSketchStyleProps xmlns:ask="http://schemas.microsoft.com/office/drawing/2018/sketchyshapes" sd="3488828317">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The Rules</a:t>
            </a:r>
          </a:p>
        </p:txBody>
      </p:sp>
      <p:sp>
        <p:nvSpPr>
          <p:cNvPr id="11" name="TextBox 10">
            <a:extLst>
              <a:ext uri="{FF2B5EF4-FFF2-40B4-BE49-F238E27FC236}">
                <a16:creationId xmlns:a16="http://schemas.microsoft.com/office/drawing/2014/main" id="{14CA7A73-A55F-6366-E31C-7F782550DB48}"/>
              </a:ext>
            </a:extLst>
          </p:cNvPr>
          <p:cNvSpPr txBox="1"/>
          <p:nvPr/>
        </p:nvSpPr>
        <p:spPr>
          <a:xfrm>
            <a:off x="1369198" y="959043"/>
            <a:ext cx="8183687" cy="923330"/>
          </a:xfrm>
          <a:prstGeom prst="rect">
            <a:avLst/>
          </a:prstGeom>
          <a:solidFill>
            <a:schemeClr val="accent4">
              <a:lumMod val="20000"/>
              <a:lumOff val="80000"/>
            </a:schemeClr>
          </a:solidFill>
          <a:ln w="28575">
            <a:solidFill>
              <a:srgbClr val="C00000"/>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Be on time for all your exams- if you are late, your work may not be accepted. If you are VERY late you may not be allowed to sit the exam at all.</a:t>
            </a:r>
          </a:p>
        </p:txBody>
      </p:sp>
      <p:sp>
        <p:nvSpPr>
          <p:cNvPr id="14" name="TextBox 13">
            <a:extLst>
              <a:ext uri="{FF2B5EF4-FFF2-40B4-BE49-F238E27FC236}">
                <a16:creationId xmlns:a16="http://schemas.microsoft.com/office/drawing/2014/main" id="{E7DAA36A-B174-D76B-3B5D-6EBD105A9854}"/>
              </a:ext>
            </a:extLst>
          </p:cNvPr>
          <p:cNvSpPr txBox="1"/>
          <p:nvPr/>
        </p:nvSpPr>
        <p:spPr>
          <a:xfrm>
            <a:off x="3780590" y="2000764"/>
            <a:ext cx="8183687" cy="923330"/>
          </a:xfrm>
          <a:prstGeom prst="rect">
            <a:avLst/>
          </a:prstGeom>
          <a:solidFill>
            <a:schemeClr val="accent3">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become involved in any unfair or dishonest practice during the exam. If you try to break the rules or cheat in any way, you may be disqualified from ALL your exams.</a:t>
            </a:r>
          </a:p>
        </p:txBody>
      </p:sp>
      <p:sp>
        <p:nvSpPr>
          <p:cNvPr id="15" name="TextBox 14">
            <a:extLst>
              <a:ext uri="{FF2B5EF4-FFF2-40B4-BE49-F238E27FC236}">
                <a16:creationId xmlns:a16="http://schemas.microsoft.com/office/drawing/2014/main" id="{ED673056-0F93-A393-646A-999F83091C1C}"/>
              </a:ext>
            </a:extLst>
          </p:cNvPr>
          <p:cNvSpPr txBox="1"/>
          <p:nvPr/>
        </p:nvSpPr>
        <p:spPr>
          <a:xfrm>
            <a:off x="1369198" y="3110005"/>
            <a:ext cx="8183687" cy="646331"/>
          </a:xfrm>
          <a:prstGeom prst="rect">
            <a:avLst/>
          </a:prstGeom>
          <a:solidFill>
            <a:schemeClr val="accent4">
              <a:lumMod val="20000"/>
              <a:lumOff val="80000"/>
            </a:schemeClr>
          </a:solidFill>
          <a:ln w="28575">
            <a:solidFill>
              <a:srgbClr val="C00000"/>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bring any </a:t>
            </a:r>
            <a:r>
              <a:rPr lang="en-US" b="1" dirty="0" err="1">
                <a:latin typeface="Aptos"/>
                <a:ea typeface="Tahoma"/>
                <a:cs typeface="Tahoma"/>
              </a:rPr>
              <a:t>unauthorised</a:t>
            </a:r>
            <a:r>
              <a:rPr lang="en-US" b="1" dirty="0">
                <a:latin typeface="Aptos"/>
                <a:ea typeface="Tahoma"/>
                <a:cs typeface="Tahoma"/>
              </a:rPr>
              <a:t> items into the exam room (even if you do not intend to use them)</a:t>
            </a:r>
          </a:p>
        </p:txBody>
      </p:sp>
      <p:sp>
        <p:nvSpPr>
          <p:cNvPr id="16" name="TextBox 15">
            <a:extLst>
              <a:ext uri="{FF2B5EF4-FFF2-40B4-BE49-F238E27FC236}">
                <a16:creationId xmlns:a16="http://schemas.microsoft.com/office/drawing/2014/main" id="{826361C5-34CD-8E3D-3516-58CFF54BDC7B}"/>
              </a:ext>
            </a:extLst>
          </p:cNvPr>
          <p:cNvSpPr txBox="1"/>
          <p:nvPr/>
        </p:nvSpPr>
        <p:spPr>
          <a:xfrm>
            <a:off x="3780590" y="4055271"/>
            <a:ext cx="8183687" cy="923330"/>
          </a:xfrm>
          <a:prstGeom prst="rect">
            <a:avLst/>
          </a:prstGeom>
          <a:solidFill>
            <a:schemeClr val="accent3">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use correcting pens/fluid/tape, erasable pens, highlighters or gel pens in your </a:t>
            </a:r>
            <a:r>
              <a:rPr lang="en-US" b="1" u="sng" dirty="0">
                <a:latin typeface="Aptos"/>
                <a:ea typeface="Tahoma"/>
                <a:cs typeface="Tahoma"/>
              </a:rPr>
              <a:t>answers</a:t>
            </a:r>
            <a:r>
              <a:rPr lang="en-US" b="1" dirty="0">
                <a:latin typeface="Aptos"/>
                <a:ea typeface="Tahoma"/>
                <a:cs typeface="Tahoma"/>
              </a:rPr>
              <a:t>. You may use highlighters to highlight extracts and questions in your question papers or booklets.</a:t>
            </a:r>
          </a:p>
        </p:txBody>
      </p:sp>
      <p:pic>
        <p:nvPicPr>
          <p:cNvPr id="18" name="Picture 17" descr="A person and person sitting at desks&#10;&#10;AI-generated content may be incorrect.">
            <a:extLst>
              <a:ext uri="{FF2B5EF4-FFF2-40B4-BE49-F238E27FC236}">
                <a16:creationId xmlns:a16="http://schemas.microsoft.com/office/drawing/2014/main" id="{A23ADFE3-FEC8-3056-E676-55BE73913C68}"/>
              </a:ext>
            </a:extLst>
          </p:cNvPr>
          <p:cNvPicPr>
            <a:picLocks noChangeAspect="1"/>
          </p:cNvPicPr>
          <p:nvPr/>
        </p:nvPicPr>
        <p:blipFill>
          <a:blip r:embed="rId2"/>
          <a:stretch>
            <a:fillRect/>
          </a:stretch>
        </p:blipFill>
        <p:spPr>
          <a:xfrm>
            <a:off x="1372203" y="1933755"/>
            <a:ext cx="2252000" cy="1051730"/>
          </a:xfrm>
          <a:prstGeom prst="rect">
            <a:avLst/>
          </a:prstGeom>
        </p:spPr>
      </p:pic>
      <p:pic>
        <p:nvPicPr>
          <p:cNvPr id="20" name="Picture 19" descr="A notepad with a watch and glasses&#10;&#10;AI-generated content may be incorrect.">
            <a:extLst>
              <a:ext uri="{FF2B5EF4-FFF2-40B4-BE49-F238E27FC236}">
                <a16:creationId xmlns:a16="http://schemas.microsoft.com/office/drawing/2014/main" id="{7BB86CF7-4DD6-8527-C695-EF14018DF8E3}"/>
              </a:ext>
            </a:extLst>
          </p:cNvPr>
          <p:cNvPicPr>
            <a:picLocks noChangeAspect="1"/>
          </p:cNvPicPr>
          <p:nvPr/>
        </p:nvPicPr>
        <p:blipFill>
          <a:blip r:embed="rId3"/>
          <a:stretch>
            <a:fillRect/>
          </a:stretch>
        </p:blipFill>
        <p:spPr>
          <a:xfrm>
            <a:off x="10036938" y="2996275"/>
            <a:ext cx="1647947" cy="932969"/>
          </a:xfrm>
          <a:prstGeom prst="rect">
            <a:avLst/>
          </a:prstGeom>
        </p:spPr>
      </p:pic>
      <p:pic>
        <p:nvPicPr>
          <p:cNvPr id="22" name="Picture 21" descr="A person in a suit standing in front of a window&#10;&#10;AI-generated content may be incorrect.">
            <a:extLst>
              <a:ext uri="{FF2B5EF4-FFF2-40B4-BE49-F238E27FC236}">
                <a16:creationId xmlns:a16="http://schemas.microsoft.com/office/drawing/2014/main" id="{78C511FE-162E-14EE-F291-19162CC9341A}"/>
              </a:ext>
            </a:extLst>
          </p:cNvPr>
          <p:cNvPicPr>
            <a:picLocks noChangeAspect="1"/>
          </p:cNvPicPr>
          <p:nvPr/>
        </p:nvPicPr>
        <p:blipFill>
          <a:blip r:embed="rId4"/>
          <a:stretch>
            <a:fillRect/>
          </a:stretch>
        </p:blipFill>
        <p:spPr>
          <a:xfrm>
            <a:off x="9896355" y="878952"/>
            <a:ext cx="1668684" cy="1000728"/>
          </a:xfrm>
          <a:prstGeom prst="rect">
            <a:avLst/>
          </a:prstGeom>
        </p:spPr>
      </p:pic>
      <p:pic>
        <p:nvPicPr>
          <p:cNvPr id="24" name="Picture 23" descr="A person and person sitting at desks&#10;&#10;AI-generated content may be incorrect.">
            <a:extLst>
              <a:ext uri="{FF2B5EF4-FFF2-40B4-BE49-F238E27FC236}">
                <a16:creationId xmlns:a16="http://schemas.microsoft.com/office/drawing/2014/main" id="{622EF0EE-607D-D414-8014-A3A8AA6D12C0}"/>
              </a:ext>
            </a:extLst>
          </p:cNvPr>
          <p:cNvPicPr>
            <a:picLocks noChangeAspect="1"/>
          </p:cNvPicPr>
          <p:nvPr/>
        </p:nvPicPr>
        <p:blipFill>
          <a:blip r:embed="rId5"/>
          <a:stretch>
            <a:fillRect/>
          </a:stretch>
        </p:blipFill>
        <p:spPr>
          <a:xfrm>
            <a:off x="9744857" y="5186543"/>
            <a:ext cx="2212815" cy="1172661"/>
          </a:xfrm>
          <a:prstGeom prst="rect">
            <a:avLst/>
          </a:prstGeom>
        </p:spPr>
      </p:pic>
      <p:pic>
        <p:nvPicPr>
          <p:cNvPr id="26" name="Picture 25" descr="A person sitting at a table&#10;&#10;AI-generated content may be incorrect.">
            <a:extLst>
              <a:ext uri="{FF2B5EF4-FFF2-40B4-BE49-F238E27FC236}">
                <a16:creationId xmlns:a16="http://schemas.microsoft.com/office/drawing/2014/main" id="{52358000-23C4-33A2-2686-BF40203B50EA}"/>
              </a:ext>
            </a:extLst>
          </p:cNvPr>
          <p:cNvPicPr>
            <a:picLocks noChangeAspect="1"/>
          </p:cNvPicPr>
          <p:nvPr/>
        </p:nvPicPr>
        <p:blipFill>
          <a:blip r:embed="rId6"/>
          <a:stretch>
            <a:fillRect/>
          </a:stretch>
        </p:blipFill>
        <p:spPr>
          <a:xfrm>
            <a:off x="1375278" y="3923938"/>
            <a:ext cx="2265142" cy="1064629"/>
          </a:xfrm>
          <a:prstGeom prst="rect">
            <a:avLst/>
          </a:prstGeom>
        </p:spPr>
      </p:pic>
      <p:sp>
        <p:nvSpPr>
          <p:cNvPr id="27" name="TextBox 26">
            <a:extLst>
              <a:ext uri="{FF2B5EF4-FFF2-40B4-BE49-F238E27FC236}">
                <a16:creationId xmlns:a16="http://schemas.microsoft.com/office/drawing/2014/main" id="{C2627BF7-5630-D8CD-73B0-148E18CCB544}"/>
              </a:ext>
            </a:extLst>
          </p:cNvPr>
          <p:cNvSpPr txBox="1"/>
          <p:nvPr/>
        </p:nvSpPr>
        <p:spPr>
          <a:xfrm>
            <a:off x="1378843" y="5444232"/>
            <a:ext cx="8183687" cy="646331"/>
          </a:xfrm>
          <a:prstGeom prst="rect">
            <a:avLst/>
          </a:prstGeom>
          <a:solidFill>
            <a:schemeClr val="accent4">
              <a:lumMod val="20000"/>
              <a:lumOff val="80000"/>
            </a:schemeClr>
          </a:solidFill>
          <a:ln w="28575">
            <a:solidFill>
              <a:srgbClr val="C00000"/>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talk or try to communicate or disturb other candidates once inside the exam room.</a:t>
            </a:r>
          </a:p>
        </p:txBody>
      </p:sp>
    </p:spTree>
    <p:extLst>
      <p:ext uri="{BB962C8B-B14F-4D97-AF65-F5344CB8AC3E}">
        <p14:creationId xmlns:p14="http://schemas.microsoft.com/office/powerpoint/2010/main" val="320972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46D8-4DE3-0DBD-E163-3D107B5F1CCF}"/>
            </a:ext>
          </a:extLst>
        </p:cNvPr>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6C960235-0678-5A54-E7B0-A649603748C2}"/>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1F01953-EAE7-223C-1618-50CCB16FD057}"/>
              </a:ext>
            </a:extLst>
          </p:cNvPr>
          <p:cNvSpPr txBox="1"/>
          <p:nvPr/>
        </p:nvSpPr>
        <p:spPr>
          <a:xfrm>
            <a:off x="4021729" y="438572"/>
            <a:ext cx="5241400" cy="400110"/>
          </a:xfrm>
          <a:custGeom>
            <a:avLst/>
            <a:gdLst>
              <a:gd name="connsiteX0" fmla="*/ 0 w 5241400"/>
              <a:gd name="connsiteY0" fmla="*/ 0 h 400110"/>
              <a:gd name="connsiteX1" fmla="*/ 602761 w 5241400"/>
              <a:gd name="connsiteY1" fmla="*/ 0 h 400110"/>
              <a:gd name="connsiteX2" fmla="*/ 1310350 w 5241400"/>
              <a:gd name="connsiteY2" fmla="*/ 0 h 400110"/>
              <a:gd name="connsiteX3" fmla="*/ 1860697 w 5241400"/>
              <a:gd name="connsiteY3" fmla="*/ 0 h 400110"/>
              <a:gd name="connsiteX4" fmla="*/ 2358630 w 5241400"/>
              <a:gd name="connsiteY4" fmla="*/ 0 h 400110"/>
              <a:gd name="connsiteX5" fmla="*/ 2908977 w 5241400"/>
              <a:gd name="connsiteY5" fmla="*/ 0 h 400110"/>
              <a:gd name="connsiteX6" fmla="*/ 3406910 w 5241400"/>
              <a:gd name="connsiteY6" fmla="*/ 0 h 400110"/>
              <a:gd name="connsiteX7" fmla="*/ 4166913 w 5241400"/>
              <a:gd name="connsiteY7" fmla="*/ 0 h 400110"/>
              <a:gd name="connsiteX8" fmla="*/ 5241400 w 5241400"/>
              <a:gd name="connsiteY8" fmla="*/ 0 h 400110"/>
              <a:gd name="connsiteX9" fmla="*/ 5241400 w 5241400"/>
              <a:gd name="connsiteY9" fmla="*/ 400110 h 400110"/>
              <a:gd name="connsiteX10" fmla="*/ 4691053 w 5241400"/>
              <a:gd name="connsiteY10" fmla="*/ 400110 h 400110"/>
              <a:gd name="connsiteX11" fmla="*/ 4140706 w 5241400"/>
              <a:gd name="connsiteY11" fmla="*/ 400110 h 400110"/>
              <a:gd name="connsiteX12" fmla="*/ 3590359 w 5241400"/>
              <a:gd name="connsiteY12" fmla="*/ 400110 h 400110"/>
              <a:gd name="connsiteX13" fmla="*/ 2935184 w 5241400"/>
              <a:gd name="connsiteY13" fmla="*/ 400110 h 400110"/>
              <a:gd name="connsiteX14" fmla="*/ 2175181 w 5241400"/>
              <a:gd name="connsiteY14" fmla="*/ 400110 h 400110"/>
              <a:gd name="connsiteX15" fmla="*/ 1624834 w 5241400"/>
              <a:gd name="connsiteY15" fmla="*/ 400110 h 400110"/>
              <a:gd name="connsiteX16" fmla="*/ 917245 w 5241400"/>
              <a:gd name="connsiteY16" fmla="*/ 400110 h 400110"/>
              <a:gd name="connsiteX17" fmla="*/ 0 w 5241400"/>
              <a:gd name="connsiteY17" fmla="*/ 400110 h 400110"/>
              <a:gd name="connsiteX18" fmla="*/ 0 w 5241400"/>
              <a:gd name="connsiteY1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41400" h="400110" extrusionOk="0">
                <a:moveTo>
                  <a:pt x="0" y="0"/>
                </a:moveTo>
                <a:cubicBezTo>
                  <a:pt x="294384" y="15952"/>
                  <a:pt x="362325" y="-19081"/>
                  <a:pt x="602761" y="0"/>
                </a:cubicBezTo>
                <a:cubicBezTo>
                  <a:pt x="843197" y="19081"/>
                  <a:pt x="1150946" y="-29947"/>
                  <a:pt x="1310350" y="0"/>
                </a:cubicBezTo>
                <a:cubicBezTo>
                  <a:pt x="1469754" y="29947"/>
                  <a:pt x="1604345" y="-25780"/>
                  <a:pt x="1860697" y="0"/>
                </a:cubicBezTo>
                <a:cubicBezTo>
                  <a:pt x="2117049" y="25780"/>
                  <a:pt x="2115373" y="22293"/>
                  <a:pt x="2358630" y="0"/>
                </a:cubicBezTo>
                <a:cubicBezTo>
                  <a:pt x="2601887" y="-22293"/>
                  <a:pt x="2729883" y="6586"/>
                  <a:pt x="2908977" y="0"/>
                </a:cubicBezTo>
                <a:cubicBezTo>
                  <a:pt x="3088071" y="-6586"/>
                  <a:pt x="3278195" y="197"/>
                  <a:pt x="3406910" y="0"/>
                </a:cubicBezTo>
                <a:cubicBezTo>
                  <a:pt x="3535625" y="-197"/>
                  <a:pt x="3906669" y="25398"/>
                  <a:pt x="4166913" y="0"/>
                </a:cubicBezTo>
                <a:cubicBezTo>
                  <a:pt x="4427157" y="-25398"/>
                  <a:pt x="4873091" y="-13947"/>
                  <a:pt x="5241400" y="0"/>
                </a:cubicBezTo>
                <a:cubicBezTo>
                  <a:pt x="5243755" y="131115"/>
                  <a:pt x="5245441" y="298598"/>
                  <a:pt x="5241400" y="400110"/>
                </a:cubicBezTo>
                <a:cubicBezTo>
                  <a:pt x="5040616" y="419174"/>
                  <a:pt x="4825814" y="403232"/>
                  <a:pt x="4691053" y="400110"/>
                </a:cubicBezTo>
                <a:cubicBezTo>
                  <a:pt x="4556292" y="396988"/>
                  <a:pt x="4408887" y="394803"/>
                  <a:pt x="4140706" y="400110"/>
                </a:cubicBezTo>
                <a:cubicBezTo>
                  <a:pt x="3872525" y="405417"/>
                  <a:pt x="3854372" y="393242"/>
                  <a:pt x="3590359" y="400110"/>
                </a:cubicBezTo>
                <a:cubicBezTo>
                  <a:pt x="3326346" y="406978"/>
                  <a:pt x="3075934" y="375805"/>
                  <a:pt x="2935184" y="400110"/>
                </a:cubicBezTo>
                <a:cubicBezTo>
                  <a:pt x="2794435" y="424415"/>
                  <a:pt x="2489504" y="369316"/>
                  <a:pt x="2175181" y="400110"/>
                </a:cubicBezTo>
                <a:cubicBezTo>
                  <a:pt x="1860858" y="430904"/>
                  <a:pt x="1787789" y="401234"/>
                  <a:pt x="1624834" y="400110"/>
                </a:cubicBezTo>
                <a:cubicBezTo>
                  <a:pt x="1461879" y="398986"/>
                  <a:pt x="1118616" y="386047"/>
                  <a:pt x="917245" y="400110"/>
                </a:cubicBezTo>
                <a:cubicBezTo>
                  <a:pt x="715874" y="414173"/>
                  <a:pt x="447119" y="355577"/>
                  <a:pt x="0" y="400110"/>
                </a:cubicBezTo>
                <a:cubicBezTo>
                  <a:pt x="4862" y="260544"/>
                  <a:pt x="-1633" y="131298"/>
                  <a:pt x="0" y="0"/>
                </a:cubicBezTo>
                <a:close/>
              </a:path>
            </a:pathLst>
          </a:custGeom>
          <a:noFill/>
          <a:ln w="28575">
            <a:solidFill>
              <a:srgbClr val="C00000"/>
            </a:solidFill>
            <a:extLst>
              <a:ext uri="{C807C97D-BFC1-408E-A445-0C87EB9F89A2}">
                <ask:lineSketchStyleProps xmlns:ask="http://schemas.microsoft.com/office/drawing/2018/sketchyshapes" sd="1176078998">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The Rules</a:t>
            </a:r>
          </a:p>
        </p:txBody>
      </p:sp>
      <p:sp>
        <p:nvSpPr>
          <p:cNvPr id="11" name="TextBox 10">
            <a:extLst>
              <a:ext uri="{FF2B5EF4-FFF2-40B4-BE49-F238E27FC236}">
                <a16:creationId xmlns:a16="http://schemas.microsoft.com/office/drawing/2014/main" id="{52454D3B-056C-7DB5-E0F7-99FF3EACFA95}"/>
              </a:ext>
            </a:extLst>
          </p:cNvPr>
          <p:cNvSpPr txBox="1"/>
          <p:nvPr/>
        </p:nvSpPr>
        <p:spPr>
          <a:xfrm>
            <a:off x="1369198" y="1123018"/>
            <a:ext cx="8183687" cy="369332"/>
          </a:xfrm>
          <a:prstGeom prst="rect">
            <a:avLst/>
          </a:prstGeom>
          <a:solidFill>
            <a:schemeClr val="accent5">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You must not write inappropriate, obscene or offensive material</a:t>
            </a:r>
          </a:p>
        </p:txBody>
      </p:sp>
      <p:sp>
        <p:nvSpPr>
          <p:cNvPr id="14" name="TextBox 13">
            <a:extLst>
              <a:ext uri="{FF2B5EF4-FFF2-40B4-BE49-F238E27FC236}">
                <a16:creationId xmlns:a16="http://schemas.microsoft.com/office/drawing/2014/main" id="{BD7D8540-97B8-D1BF-0FE7-C5ABD49B1D15}"/>
              </a:ext>
            </a:extLst>
          </p:cNvPr>
          <p:cNvSpPr txBox="1"/>
          <p:nvPr/>
        </p:nvSpPr>
        <p:spPr>
          <a:xfrm>
            <a:off x="3780590" y="2000764"/>
            <a:ext cx="8183687" cy="646331"/>
          </a:xfrm>
          <a:prstGeom prst="rect">
            <a:avLst/>
          </a:prstGeom>
          <a:solidFill>
            <a:schemeClr val="accent2">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You must not leave the exam room unsupervised before the exam has finished. You will not be allowed back in.</a:t>
            </a:r>
          </a:p>
        </p:txBody>
      </p:sp>
      <p:sp>
        <p:nvSpPr>
          <p:cNvPr id="15" name="TextBox 14">
            <a:extLst>
              <a:ext uri="{FF2B5EF4-FFF2-40B4-BE49-F238E27FC236}">
                <a16:creationId xmlns:a16="http://schemas.microsoft.com/office/drawing/2014/main" id="{53C47C40-DDFF-6E41-3FAE-C8D5804DFCBB}"/>
              </a:ext>
            </a:extLst>
          </p:cNvPr>
          <p:cNvSpPr txBox="1"/>
          <p:nvPr/>
        </p:nvSpPr>
        <p:spPr>
          <a:xfrm>
            <a:off x="1369198" y="3235397"/>
            <a:ext cx="8183687" cy="369332"/>
          </a:xfrm>
          <a:prstGeom prst="rect">
            <a:avLst/>
          </a:prstGeom>
          <a:solidFill>
            <a:schemeClr val="accent5">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borrow anything from another candidate during the exam</a:t>
            </a:r>
          </a:p>
        </p:txBody>
      </p:sp>
      <p:sp>
        <p:nvSpPr>
          <p:cNvPr id="16" name="TextBox 15">
            <a:extLst>
              <a:ext uri="{FF2B5EF4-FFF2-40B4-BE49-F238E27FC236}">
                <a16:creationId xmlns:a16="http://schemas.microsoft.com/office/drawing/2014/main" id="{40FF160D-A8AA-A656-2E55-0C03B08202DC}"/>
              </a:ext>
            </a:extLst>
          </p:cNvPr>
          <p:cNvSpPr txBox="1"/>
          <p:nvPr/>
        </p:nvSpPr>
        <p:spPr>
          <a:xfrm>
            <a:off x="3780590" y="3920233"/>
            <a:ext cx="8183687" cy="646331"/>
          </a:xfrm>
          <a:prstGeom prst="rect">
            <a:avLst/>
          </a:prstGeom>
          <a:solidFill>
            <a:schemeClr val="accent2">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You must write clearly and in black ink. Pencils are to be used for diagrams only.</a:t>
            </a:r>
          </a:p>
        </p:txBody>
      </p:sp>
      <p:sp>
        <p:nvSpPr>
          <p:cNvPr id="27" name="TextBox 26">
            <a:extLst>
              <a:ext uri="{FF2B5EF4-FFF2-40B4-BE49-F238E27FC236}">
                <a16:creationId xmlns:a16="http://schemas.microsoft.com/office/drawing/2014/main" id="{A58233E7-4557-C46F-2637-E140539CEBFA}"/>
              </a:ext>
            </a:extLst>
          </p:cNvPr>
          <p:cNvSpPr txBox="1"/>
          <p:nvPr/>
        </p:nvSpPr>
        <p:spPr>
          <a:xfrm>
            <a:off x="1456008" y="4836562"/>
            <a:ext cx="8183687" cy="646331"/>
          </a:xfrm>
          <a:prstGeom prst="rect">
            <a:avLst/>
          </a:prstGeom>
          <a:solidFill>
            <a:schemeClr val="accent5">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You may use a calculator unless you are told otherwise. It must be cleared from any stored data and not have any formulae written on the case.</a:t>
            </a:r>
          </a:p>
        </p:txBody>
      </p:sp>
      <p:pic>
        <p:nvPicPr>
          <p:cNvPr id="4" name="Picture 3" descr="A hand writing on a piece of paper&#10;&#10;AI-generated content may be incorrect.">
            <a:extLst>
              <a:ext uri="{FF2B5EF4-FFF2-40B4-BE49-F238E27FC236}">
                <a16:creationId xmlns:a16="http://schemas.microsoft.com/office/drawing/2014/main" id="{7524DC82-FE00-0E90-6778-5D0A04A4AD50}"/>
              </a:ext>
            </a:extLst>
          </p:cNvPr>
          <p:cNvPicPr>
            <a:picLocks noChangeAspect="1"/>
          </p:cNvPicPr>
          <p:nvPr/>
        </p:nvPicPr>
        <p:blipFill>
          <a:blip r:embed="rId2"/>
          <a:srcRect t="7895" r="-362" b="526"/>
          <a:stretch/>
        </p:blipFill>
        <p:spPr>
          <a:xfrm>
            <a:off x="9732681" y="760251"/>
            <a:ext cx="1783863" cy="1103612"/>
          </a:xfrm>
          <a:prstGeom prst="rect">
            <a:avLst/>
          </a:prstGeom>
        </p:spPr>
      </p:pic>
      <p:pic>
        <p:nvPicPr>
          <p:cNvPr id="6" name="Picture 5" descr="A cartoon of a person walking&#10;&#10;AI-generated content may be incorrect.">
            <a:extLst>
              <a:ext uri="{FF2B5EF4-FFF2-40B4-BE49-F238E27FC236}">
                <a16:creationId xmlns:a16="http://schemas.microsoft.com/office/drawing/2014/main" id="{2208D742-67EE-C9B1-85D3-D26D2A6333B4}"/>
              </a:ext>
            </a:extLst>
          </p:cNvPr>
          <p:cNvPicPr>
            <a:picLocks noChangeAspect="1"/>
          </p:cNvPicPr>
          <p:nvPr/>
        </p:nvPicPr>
        <p:blipFill>
          <a:blip r:embed="rId3"/>
          <a:stretch>
            <a:fillRect/>
          </a:stretch>
        </p:blipFill>
        <p:spPr>
          <a:xfrm>
            <a:off x="1457144" y="1718660"/>
            <a:ext cx="992168" cy="1202200"/>
          </a:xfrm>
          <a:prstGeom prst="rect">
            <a:avLst/>
          </a:prstGeom>
        </p:spPr>
      </p:pic>
      <p:pic>
        <p:nvPicPr>
          <p:cNvPr id="8" name="Picture 7" descr="A cartoon of a person in a suit&#10;&#10;AI-generated content may be incorrect.">
            <a:extLst>
              <a:ext uri="{FF2B5EF4-FFF2-40B4-BE49-F238E27FC236}">
                <a16:creationId xmlns:a16="http://schemas.microsoft.com/office/drawing/2014/main" id="{2BAB2403-0374-ABBB-04A8-26A0B6237D0E}"/>
              </a:ext>
            </a:extLst>
          </p:cNvPr>
          <p:cNvPicPr>
            <a:picLocks noChangeAspect="1"/>
          </p:cNvPicPr>
          <p:nvPr/>
        </p:nvPicPr>
        <p:blipFill>
          <a:blip r:embed="rId4"/>
          <a:srcRect t="4898" r="360"/>
          <a:stretch/>
        </p:blipFill>
        <p:spPr>
          <a:xfrm>
            <a:off x="2679479" y="1716850"/>
            <a:ext cx="746710" cy="1205816"/>
          </a:xfrm>
          <a:prstGeom prst="rect">
            <a:avLst/>
          </a:prstGeom>
        </p:spPr>
      </p:pic>
      <p:pic>
        <p:nvPicPr>
          <p:cNvPr id="10" name="Picture 9" descr="A hand holding a red x&#10;&#10;AI-generated content may be incorrect.">
            <a:extLst>
              <a:ext uri="{FF2B5EF4-FFF2-40B4-BE49-F238E27FC236}">
                <a16:creationId xmlns:a16="http://schemas.microsoft.com/office/drawing/2014/main" id="{6757217E-043D-5D3F-B9C7-185B41E8D8DE}"/>
              </a:ext>
            </a:extLst>
          </p:cNvPr>
          <p:cNvPicPr>
            <a:picLocks noChangeAspect="1"/>
          </p:cNvPicPr>
          <p:nvPr/>
        </p:nvPicPr>
        <p:blipFill>
          <a:blip r:embed="rId5"/>
          <a:stretch>
            <a:fillRect/>
          </a:stretch>
        </p:blipFill>
        <p:spPr>
          <a:xfrm>
            <a:off x="9726893" y="2999169"/>
            <a:ext cx="2229453" cy="850016"/>
          </a:xfrm>
          <a:prstGeom prst="rect">
            <a:avLst/>
          </a:prstGeom>
        </p:spPr>
      </p:pic>
      <p:pic>
        <p:nvPicPr>
          <p:cNvPr id="12" name="Picture 11" descr="A person sitting at a desk writing on paper&#10;&#10;AI-generated content may be incorrect.">
            <a:extLst>
              <a:ext uri="{FF2B5EF4-FFF2-40B4-BE49-F238E27FC236}">
                <a16:creationId xmlns:a16="http://schemas.microsoft.com/office/drawing/2014/main" id="{56426E9B-EC08-C32F-C807-A58711CB0471}"/>
              </a:ext>
            </a:extLst>
          </p:cNvPr>
          <p:cNvPicPr>
            <a:picLocks noChangeAspect="1"/>
          </p:cNvPicPr>
          <p:nvPr/>
        </p:nvPicPr>
        <p:blipFill>
          <a:blip r:embed="rId6"/>
          <a:srcRect t="11982" r="1527" b="-148"/>
          <a:stretch/>
        </p:blipFill>
        <p:spPr>
          <a:xfrm>
            <a:off x="1864549" y="3764483"/>
            <a:ext cx="1440874" cy="948996"/>
          </a:xfrm>
          <a:prstGeom prst="rect">
            <a:avLst/>
          </a:prstGeom>
        </p:spPr>
      </p:pic>
      <p:pic>
        <p:nvPicPr>
          <p:cNvPr id="13" name="Picture 12" descr="A hand holding a calculator&#10;&#10;AI-generated content may be incorrect.">
            <a:extLst>
              <a:ext uri="{FF2B5EF4-FFF2-40B4-BE49-F238E27FC236}">
                <a16:creationId xmlns:a16="http://schemas.microsoft.com/office/drawing/2014/main" id="{3F692459-2672-8F2C-3808-30CA1B4A2D16}"/>
              </a:ext>
            </a:extLst>
          </p:cNvPr>
          <p:cNvPicPr>
            <a:picLocks noChangeAspect="1"/>
          </p:cNvPicPr>
          <p:nvPr/>
        </p:nvPicPr>
        <p:blipFill>
          <a:blip r:embed="rId7"/>
          <a:stretch>
            <a:fillRect/>
          </a:stretch>
        </p:blipFill>
        <p:spPr>
          <a:xfrm>
            <a:off x="10155277" y="4934370"/>
            <a:ext cx="697497" cy="664220"/>
          </a:xfrm>
          <a:prstGeom prst="rect">
            <a:avLst/>
          </a:prstGeom>
        </p:spPr>
      </p:pic>
      <p:sp>
        <p:nvSpPr>
          <p:cNvPr id="17" name="TextBox 16">
            <a:extLst>
              <a:ext uri="{FF2B5EF4-FFF2-40B4-BE49-F238E27FC236}">
                <a16:creationId xmlns:a16="http://schemas.microsoft.com/office/drawing/2014/main" id="{1919EBAD-910F-5EE1-36DB-2BCFCB453FC3}"/>
              </a:ext>
            </a:extLst>
          </p:cNvPr>
          <p:cNvSpPr txBox="1"/>
          <p:nvPr/>
        </p:nvSpPr>
        <p:spPr>
          <a:xfrm>
            <a:off x="3780590" y="5781828"/>
            <a:ext cx="8183687" cy="646331"/>
          </a:xfrm>
          <a:prstGeom prst="rect">
            <a:avLst/>
          </a:prstGeom>
          <a:solidFill>
            <a:schemeClr val="accent2">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use a dictionary or computer spellchecker unless you are told otherwise.</a:t>
            </a:r>
          </a:p>
        </p:txBody>
      </p:sp>
      <p:pic>
        <p:nvPicPr>
          <p:cNvPr id="19" name="Picture 18" descr="A hand holding a book with a red cross&#10;&#10;AI-generated content may be incorrect.">
            <a:extLst>
              <a:ext uri="{FF2B5EF4-FFF2-40B4-BE49-F238E27FC236}">
                <a16:creationId xmlns:a16="http://schemas.microsoft.com/office/drawing/2014/main" id="{BF85A922-A31B-4889-B509-C4ACB5CD8737}"/>
              </a:ext>
            </a:extLst>
          </p:cNvPr>
          <p:cNvPicPr>
            <a:picLocks noChangeAspect="1"/>
          </p:cNvPicPr>
          <p:nvPr/>
        </p:nvPicPr>
        <p:blipFill>
          <a:blip r:embed="rId8"/>
          <a:srcRect t="3479" r="2005" b="-168"/>
          <a:stretch/>
        </p:blipFill>
        <p:spPr>
          <a:xfrm>
            <a:off x="1758568" y="5651612"/>
            <a:ext cx="1656748" cy="914345"/>
          </a:xfrm>
          <a:prstGeom prst="rect">
            <a:avLst/>
          </a:prstGeom>
        </p:spPr>
      </p:pic>
    </p:spTree>
    <p:extLst>
      <p:ext uri="{BB962C8B-B14F-4D97-AF65-F5344CB8AC3E}">
        <p14:creationId xmlns:p14="http://schemas.microsoft.com/office/powerpoint/2010/main" val="315235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77843-7EF9-31BD-128C-9795C039C124}"/>
            </a:ext>
          </a:extLst>
        </p:cNvPr>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EDF38801-3675-6E32-3A70-7311E2062158}"/>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3445D84-72B3-F748-55E2-5E3108AC8DAB}"/>
              </a:ext>
            </a:extLst>
          </p:cNvPr>
          <p:cNvSpPr txBox="1"/>
          <p:nvPr/>
        </p:nvSpPr>
        <p:spPr>
          <a:xfrm>
            <a:off x="4021729" y="438572"/>
            <a:ext cx="5241400" cy="400110"/>
          </a:xfrm>
          <a:custGeom>
            <a:avLst/>
            <a:gdLst>
              <a:gd name="connsiteX0" fmla="*/ 0 w 5241400"/>
              <a:gd name="connsiteY0" fmla="*/ 0 h 400110"/>
              <a:gd name="connsiteX1" fmla="*/ 602761 w 5241400"/>
              <a:gd name="connsiteY1" fmla="*/ 0 h 400110"/>
              <a:gd name="connsiteX2" fmla="*/ 1310350 w 5241400"/>
              <a:gd name="connsiteY2" fmla="*/ 0 h 400110"/>
              <a:gd name="connsiteX3" fmla="*/ 1808283 w 5241400"/>
              <a:gd name="connsiteY3" fmla="*/ 0 h 400110"/>
              <a:gd name="connsiteX4" fmla="*/ 2411044 w 5241400"/>
              <a:gd name="connsiteY4" fmla="*/ 0 h 400110"/>
              <a:gd name="connsiteX5" fmla="*/ 3171047 w 5241400"/>
              <a:gd name="connsiteY5" fmla="*/ 0 h 400110"/>
              <a:gd name="connsiteX6" fmla="*/ 3721394 w 5241400"/>
              <a:gd name="connsiteY6" fmla="*/ 0 h 400110"/>
              <a:gd name="connsiteX7" fmla="*/ 4376569 w 5241400"/>
              <a:gd name="connsiteY7" fmla="*/ 0 h 400110"/>
              <a:gd name="connsiteX8" fmla="*/ 5241400 w 5241400"/>
              <a:gd name="connsiteY8" fmla="*/ 0 h 400110"/>
              <a:gd name="connsiteX9" fmla="*/ 5241400 w 5241400"/>
              <a:gd name="connsiteY9" fmla="*/ 400110 h 400110"/>
              <a:gd name="connsiteX10" fmla="*/ 4638639 w 5241400"/>
              <a:gd name="connsiteY10" fmla="*/ 400110 h 400110"/>
              <a:gd name="connsiteX11" fmla="*/ 3878636 w 5241400"/>
              <a:gd name="connsiteY11" fmla="*/ 400110 h 400110"/>
              <a:gd name="connsiteX12" fmla="*/ 3171047 w 5241400"/>
              <a:gd name="connsiteY12" fmla="*/ 400110 h 400110"/>
              <a:gd name="connsiteX13" fmla="*/ 2515872 w 5241400"/>
              <a:gd name="connsiteY13" fmla="*/ 400110 h 400110"/>
              <a:gd name="connsiteX14" fmla="*/ 1808283 w 5241400"/>
              <a:gd name="connsiteY14" fmla="*/ 400110 h 400110"/>
              <a:gd name="connsiteX15" fmla="*/ 1100694 w 5241400"/>
              <a:gd name="connsiteY15" fmla="*/ 400110 h 400110"/>
              <a:gd name="connsiteX16" fmla="*/ 0 w 5241400"/>
              <a:gd name="connsiteY16" fmla="*/ 400110 h 400110"/>
              <a:gd name="connsiteX17" fmla="*/ 0 w 5241400"/>
              <a:gd name="connsiteY17"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1400" h="400110" extrusionOk="0">
                <a:moveTo>
                  <a:pt x="0" y="0"/>
                </a:moveTo>
                <a:cubicBezTo>
                  <a:pt x="293788" y="6869"/>
                  <a:pt x="390048" y="-26490"/>
                  <a:pt x="602761" y="0"/>
                </a:cubicBezTo>
                <a:cubicBezTo>
                  <a:pt x="815474" y="26490"/>
                  <a:pt x="1090155" y="-11666"/>
                  <a:pt x="1310350" y="0"/>
                </a:cubicBezTo>
                <a:cubicBezTo>
                  <a:pt x="1530545" y="11666"/>
                  <a:pt x="1591476" y="13264"/>
                  <a:pt x="1808283" y="0"/>
                </a:cubicBezTo>
                <a:cubicBezTo>
                  <a:pt x="2025090" y="-13264"/>
                  <a:pt x="2135002" y="14845"/>
                  <a:pt x="2411044" y="0"/>
                </a:cubicBezTo>
                <a:cubicBezTo>
                  <a:pt x="2687086" y="-14845"/>
                  <a:pt x="2993025" y="34166"/>
                  <a:pt x="3171047" y="0"/>
                </a:cubicBezTo>
                <a:cubicBezTo>
                  <a:pt x="3349069" y="-34166"/>
                  <a:pt x="3465471" y="-21483"/>
                  <a:pt x="3721394" y="0"/>
                </a:cubicBezTo>
                <a:cubicBezTo>
                  <a:pt x="3977317" y="21483"/>
                  <a:pt x="4204630" y="-24636"/>
                  <a:pt x="4376569" y="0"/>
                </a:cubicBezTo>
                <a:cubicBezTo>
                  <a:pt x="4548508" y="24636"/>
                  <a:pt x="4994778" y="17528"/>
                  <a:pt x="5241400" y="0"/>
                </a:cubicBezTo>
                <a:cubicBezTo>
                  <a:pt x="5225803" y="97456"/>
                  <a:pt x="5242329" y="213331"/>
                  <a:pt x="5241400" y="400110"/>
                </a:cubicBezTo>
                <a:cubicBezTo>
                  <a:pt x="5116003" y="390669"/>
                  <a:pt x="4825915" y="399608"/>
                  <a:pt x="4638639" y="400110"/>
                </a:cubicBezTo>
                <a:cubicBezTo>
                  <a:pt x="4451363" y="400612"/>
                  <a:pt x="4223568" y="379446"/>
                  <a:pt x="3878636" y="400110"/>
                </a:cubicBezTo>
                <a:cubicBezTo>
                  <a:pt x="3533704" y="420774"/>
                  <a:pt x="3339407" y="416514"/>
                  <a:pt x="3171047" y="400110"/>
                </a:cubicBezTo>
                <a:cubicBezTo>
                  <a:pt x="3002687" y="383706"/>
                  <a:pt x="2736368" y="400769"/>
                  <a:pt x="2515872" y="400110"/>
                </a:cubicBezTo>
                <a:cubicBezTo>
                  <a:pt x="2295377" y="399451"/>
                  <a:pt x="2013195" y="376008"/>
                  <a:pt x="1808283" y="400110"/>
                </a:cubicBezTo>
                <a:cubicBezTo>
                  <a:pt x="1603371" y="424212"/>
                  <a:pt x="1414587" y="422032"/>
                  <a:pt x="1100694" y="400110"/>
                </a:cubicBezTo>
                <a:cubicBezTo>
                  <a:pt x="786801" y="378188"/>
                  <a:pt x="250766" y="431103"/>
                  <a:pt x="0" y="400110"/>
                </a:cubicBezTo>
                <a:cubicBezTo>
                  <a:pt x="1999" y="284602"/>
                  <a:pt x="-16896" y="143063"/>
                  <a:pt x="0" y="0"/>
                </a:cubicBezTo>
                <a:close/>
              </a:path>
            </a:pathLst>
          </a:custGeom>
          <a:noFill/>
          <a:ln w="28575">
            <a:solidFill>
              <a:srgbClr val="C00000"/>
            </a:solidFill>
            <a:extLst>
              <a:ext uri="{C807C97D-BFC1-408E-A445-0C87EB9F89A2}">
                <ask:lineSketchStyleProps xmlns:ask="http://schemas.microsoft.com/office/drawing/2018/sketchyshapes" sd="2388000246">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The Rules</a:t>
            </a:r>
          </a:p>
        </p:txBody>
      </p:sp>
      <p:sp>
        <p:nvSpPr>
          <p:cNvPr id="11" name="TextBox 10">
            <a:extLst>
              <a:ext uri="{FF2B5EF4-FFF2-40B4-BE49-F238E27FC236}">
                <a16:creationId xmlns:a16="http://schemas.microsoft.com/office/drawing/2014/main" id="{1F78560F-5C1F-C8CB-DD5A-480965FEE37D}"/>
              </a:ext>
            </a:extLst>
          </p:cNvPr>
          <p:cNvSpPr txBox="1"/>
          <p:nvPr/>
        </p:nvSpPr>
        <p:spPr>
          <a:xfrm>
            <a:off x="1369198" y="1123018"/>
            <a:ext cx="8183687" cy="369332"/>
          </a:xfrm>
          <a:prstGeom prst="rect">
            <a:avLst/>
          </a:prstGeom>
          <a:solidFill>
            <a:srgbClr val="F4FAA2"/>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Always listen to the invigilator. Always follow their instructions.</a:t>
            </a:r>
          </a:p>
        </p:txBody>
      </p:sp>
      <p:sp>
        <p:nvSpPr>
          <p:cNvPr id="14" name="TextBox 13">
            <a:extLst>
              <a:ext uri="{FF2B5EF4-FFF2-40B4-BE49-F238E27FC236}">
                <a16:creationId xmlns:a16="http://schemas.microsoft.com/office/drawing/2014/main" id="{9C80D927-22FA-9E35-F5D5-7A5A222ABFAF}"/>
              </a:ext>
            </a:extLst>
          </p:cNvPr>
          <p:cNvSpPr txBox="1"/>
          <p:nvPr/>
        </p:nvSpPr>
        <p:spPr>
          <a:xfrm>
            <a:off x="3780590" y="1711397"/>
            <a:ext cx="8183687" cy="1200329"/>
          </a:xfrm>
          <a:prstGeom prst="rect">
            <a:avLst/>
          </a:prstGeom>
          <a:solidFill>
            <a:srgbClr val="D5B0F7"/>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Let the invigilator know immediately if:</a:t>
            </a:r>
            <a:endParaRPr lang="en-US" dirty="0"/>
          </a:p>
          <a:p>
            <a:r>
              <a:rPr lang="en-US" b="1" dirty="0">
                <a:latin typeface="Aptos"/>
                <a:ea typeface="Tahoma"/>
                <a:cs typeface="Tahoma"/>
              </a:rPr>
              <a:t>-you think you have been given the wrong question paper</a:t>
            </a:r>
          </a:p>
          <a:p>
            <a:r>
              <a:rPr lang="en-US" b="1" dirty="0">
                <a:ea typeface="Tahoma"/>
                <a:cs typeface="Tahoma"/>
              </a:rPr>
              <a:t>-you do not have all the materials listed on the front of the paper</a:t>
            </a:r>
          </a:p>
          <a:p>
            <a:r>
              <a:rPr lang="en-US" b="1" dirty="0">
                <a:ea typeface="Tahoma"/>
                <a:cs typeface="Tahoma"/>
              </a:rPr>
              <a:t>-the question paper is incomplete or badly printed</a:t>
            </a:r>
          </a:p>
        </p:txBody>
      </p:sp>
      <p:sp>
        <p:nvSpPr>
          <p:cNvPr id="15" name="TextBox 14">
            <a:extLst>
              <a:ext uri="{FF2B5EF4-FFF2-40B4-BE49-F238E27FC236}">
                <a16:creationId xmlns:a16="http://schemas.microsoft.com/office/drawing/2014/main" id="{EA7B3710-F5AA-3BA6-7D45-CF789D0BF71C}"/>
              </a:ext>
            </a:extLst>
          </p:cNvPr>
          <p:cNvSpPr txBox="1"/>
          <p:nvPr/>
        </p:nvSpPr>
        <p:spPr>
          <a:xfrm>
            <a:off x="1369198" y="3235397"/>
            <a:ext cx="8183687" cy="646331"/>
          </a:xfrm>
          <a:prstGeom prst="rect">
            <a:avLst/>
          </a:prstGeom>
          <a:solidFill>
            <a:srgbClr val="F4FAA2"/>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Read carefully and follow the instructions printed on the front of the question paper and the answer booklet</a:t>
            </a:r>
          </a:p>
        </p:txBody>
      </p:sp>
      <p:sp>
        <p:nvSpPr>
          <p:cNvPr id="16" name="TextBox 15">
            <a:extLst>
              <a:ext uri="{FF2B5EF4-FFF2-40B4-BE49-F238E27FC236}">
                <a16:creationId xmlns:a16="http://schemas.microsoft.com/office/drawing/2014/main" id="{DC1169EC-3E53-4AA5-AC1C-608791188309}"/>
              </a:ext>
            </a:extLst>
          </p:cNvPr>
          <p:cNvSpPr txBox="1"/>
          <p:nvPr/>
        </p:nvSpPr>
        <p:spPr>
          <a:xfrm>
            <a:off x="3780590" y="4122790"/>
            <a:ext cx="8183687" cy="646331"/>
          </a:xfrm>
          <a:prstGeom prst="rect">
            <a:avLst/>
          </a:prstGeom>
          <a:solidFill>
            <a:srgbClr val="D5B0F7"/>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start writing anything until the invigilator tells you to fill in all the details required on the front of the exam paper.</a:t>
            </a:r>
          </a:p>
        </p:txBody>
      </p:sp>
      <p:sp>
        <p:nvSpPr>
          <p:cNvPr id="27" name="TextBox 26">
            <a:extLst>
              <a:ext uri="{FF2B5EF4-FFF2-40B4-BE49-F238E27FC236}">
                <a16:creationId xmlns:a16="http://schemas.microsoft.com/office/drawing/2014/main" id="{EE281CC5-FB6D-C282-574E-A1DEAAE30226}"/>
              </a:ext>
            </a:extLst>
          </p:cNvPr>
          <p:cNvSpPr txBox="1"/>
          <p:nvPr/>
        </p:nvSpPr>
        <p:spPr>
          <a:xfrm>
            <a:off x="1456008" y="5058410"/>
            <a:ext cx="8183687" cy="369332"/>
          </a:xfrm>
          <a:prstGeom prst="rect">
            <a:avLst/>
          </a:prstGeom>
          <a:solidFill>
            <a:srgbClr val="F4FAA2"/>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open the question paper until you are told the exam has begun</a:t>
            </a:r>
          </a:p>
        </p:txBody>
      </p:sp>
      <p:sp>
        <p:nvSpPr>
          <p:cNvPr id="17" name="TextBox 16">
            <a:extLst>
              <a:ext uri="{FF2B5EF4-FFF2-40B4-BE49-F238E27FC236}">
                <a16:creationId xmlns:a16="http://schemas.microsoft.com/office/drawing/2014/main" id="{8CC5434F-7333-3043-6D72-F46E02E1839C}"/>
              </a:ext>
            </a:extLst>
          </p:cNvPr>
          <p:cNvSpPr txBox="1"/>
          <p:nvPr/>
        </p:nvSpPr>
        <p:spPr>
          <a:xfrm>
            <a:off x="3780590" y="5675727"/>
            <a:ext cx="8183687" cy="923330"/>
          </a:xfrm>
          <a:prstGeom prst="rect">
            <a:avLst/>
          </a:prstGeom>
          <a:solidFill>
            <a:srgbClr val="D5B0F7"/>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Remember to write your answers in the designated sections of the booklet. Do any rough work on the proper exam stationery, cross it through and hand it in with your paper.</a:t>
            </a:r>
          </a:p>
        </p:txBody>
      </p:sp>
      <p:pic>
        <p:nvPicPr>
          <p:cNvPr id="3" name="Picture 2" descr="A person standing in front of a person sitting at a desk&#10;&#10;AI-generated content may be incorrect.">
            <a:extLst>
              <a:ext uri="{FF2B5EF4-FFF2-40B4-BE49-F238E27FC236}">
                <a16:creationId xmlns:a16="http://schemas.microsoft.com/office/drawing/2014/main" id="{206CE29D-F8E6-B27B-6905-3B75D6510E14}"/>
              </a:ext>
            </a:extLst>
          </p:cNvPr>
          <p:cNvPicPr>
            <a:picLocks noChangeAspect="1"/>
          </p:cNvPicPr>
          <p:nvPr/>
        </p:nvPicPr>
        <p:blipFill>
          <a:blip r:embed="rId2"/>
          <a:stretch>
            <a:fillRect/>
          </a:stretch>
        </p:blipFill>
        <p:spPr>
          <a:xfrm>
            <a:off x="10003180" y="842842"/>
            <a:ext cx="1416452" cy="764291"/>
          </a:xfrm>
          <a:prstGeom prst="rect">
            <a:avLst/>
          </a:prstGeom>
        </p:spPr>
      </p:pic>
      <p:pic>
        <p:nvPicPr>
          <p:cNvPr id="5" name="Picture 4" descr="A cartoon of a person sitting at a desk&#10;&#10;AI-generated content may be incorrect.">
            <a:extLst>
              <a:ext uri="{FF2B5EF4-FFF2-40B4-BE49-F238E27FC236}">
                <a16:creationId xmlns:a16="http://schemas.microsoft.com/office/drawing/2014/main" id="{F9AD576C-0516-6080-4939-5B3184907029}"/>
              </a:ext>
            </a:extLst>
          </p:cNvPr>
          <p:cNvPicPr>
            <a:picLocks noChangeAspect="1"/>
          </p:cNvPicPr>
          <p:nvPr/>
        </p:nvPicPr>
        <p:blipFill>
          <a:blip r:embed="rId3"/>
          <a:stretch>
            <a:fillRect/>
          </a:stretch>
        </p:blipFill>
        <p:spPr>
          <a:xfrm>
            <a:off x="1453708" y="1707989"/>
            <a:ext cx="1809268" cy="1204250"/>
          </a:xfrm>
          <a:prstGeom prst="rect">
            <a:avLst/>
          </a:prstGeom>
        </p:spPr>
      </p:pic>
      <p:pic>
        <p:nvPicPr>
          <p:cNvPr id="7" name="Picture 6" descr="A person sitting at a desk&#10;&#10;AI-generated content may be incorrect.">
            <a:extLst>
              <a:ext uri="{FF2B5EF4-FFF2-40B4-BE49-F238E27FC236}">
                <a16:creationId xmlns:a16="http://schemas.microsoft.com/office/drawing/2014/main" id="{75F73419-610F-B08B-6A68-920BF726C994}"/>
              </a:ext>
            </a:extLst>
          </p:cNvPr>
          <p:cNvPicPr>
            <a:picLocks noChangeAspect="1"/>
          </p:cNvPicPr>
          <p:nvPr/>
        </p:nvPicPr>
        <p:blipFill>
          <a:blip r:embed="rId4"/>
          <a:stretch>
            <a:fillRect/>
          </a:stretch>
        </p:blipFill>
        <p:spPr>
          <a:xfrm>
            <a:off x="9866935" y="3070122"/>
            <a:ext cx="1418865" cy="978183"/>
          </a:xfrm>
          <a:prstGeom prst="rect">
            <a:avLst/>
          </a:prstGeom>
        </p:spPr>
      </p:pic>
      <p:pic>
        <p:nvPicPr>
          <p:cNvPr id="18" name="Picture 17" descr="A cartoon of a person standing next to a clock&#10;&#10;AI-generated content may be incorrect.">
            <a:extLst>
              <a:ext uri="{FF2B5EF4-FFF2-40B4-BE49-F238E27FC236}">
                <a16:creationId xmlns:a16="http://schemas.microsoft.com/office/drawing/2014/main" id="{AEDCD148-88D7-A3C5-A4A0-50DD2A0DA0E4}"/>
              </a:ext>
            </a:extLst>
          </p:cNvPr>
          <p:cNvPicPr>
            <a:picLocks noChangeAspect="1"/>
          </p:cNvPicPr>
          <p:nvPr/>
        </p:nvPicPr>
        <p:blipFill>
          <a:blip r:embed="rId5"/>
          <a:stretch>
            <a:fillRect/>
          </a:stretch>
        </p:blipFill>
        <p:spPr>
          <a:xfrm>
            <a:off x="2359607" y="4055238"/>
            <a:ext cx="508684" cy="638055"/>
          </a:xfrm>
          <a:prstGeom prst="rect">
            <a:avLst/>
          </a:prstGeom>
        </p:spPr>
      </p:pic>
      <p:pic>
        <p:nvPicPr>
          <p:cNvPr id="20" name="Picture 19" descr="A red x on a piece of paper&#10;&#10;AI-generated content may be incorrect.">
            <a:extLst>
              <a:ext uri="{FF2B5EF4-FFF2-40B4-BE49-F238E27FC236}">
                <a16:creationId xmlns:a16="http://schemas.microsoft.com/office/drawing/2014/main" id="{3C04379E-DA98-1739-107E-6790E4E5FB16}"/>
              </a:ext>
            </a:extLst>
          </p:cNvPr>
          <p:cNvPicPr>
            <a:picLocks noChangeAspect="1"/>
          </p:cNvPicPr>
          <p:nvPr/>
        </p:nvPicPr>
        <p:blipFill>
          <a:blip r:embed="rId6"/>
          <a:stretch>
            <a:fillRect/>
          </a:stretch>
        </p:blipFill>
        <p:spPr>
          <a:xfrm>
            <a:off x="9999442" y="4925388"/>
            <a:ext cx="999523" cy="653247"/>
          </a:xfrm>
          <a:prstGeom prst="rect">
            <a:avLst/>
          </a:prstGeom>
        </p:spPr>
      </p:pic>
      <p:pic>
        <p:nvPicPr>
          <p:cNvPr id="21" name="Picture 20" descr="A hand holding a pen writing on a piece of paper&#10;&#10;AI-generated content may be incorrect.">
            <a:extLst>
              <a:ext uri="{FF2B5EF4-FFF2-40B4-BE49-F238E27FC236}">
                <a16:creationId xmlns:a16="http://schemas.microsoft.com/office/drawing/2014/main" id="{86D45330-4DFF-91E9-E0F8-8250390362BE}"/>
              </a:ext>
            </a:extLst>
          </p:cNvPr>
          <p:cNvPicPr>
            <a:picLocks noChangeAspect="1"/>
          </p:cNvPicPr>
          <p:nvPr/>
        </p:nvPicPr>
        <p:blipFill>
          <a:blip r:embed="rId7"/>
          <a:stretch>
            <a:fillRect/>
          </a:stretch>
        </p:blipFill>
        <p:spPr>
          <a:xfrm>
            <a:off x="1866780" y="5542947"/>
            <a:ext cx="1494340" cy="1067524"/>
          </a:xfrm>
          <a:prstGeom prst="rect">
            <a:avLst/>
          </a:prstGeom>
        </p:spPr>
      </p:pic>
    </p:spTree>
    <p:extLst>
      <p:ext uri="{BB962C8B-B14F-4D97-AF65-F5344CB8AC3E}">
        <p14:creationId xmlns:p14="http://schemas.microsoft.com/office/powerpoint/2010/main" val="305639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C711-20F0-F475-CF45-221C1782569B}"/>
            </a:ext>
          </a:extLst>
        </p:cNvPr>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A0D482F1-368A-FE68-AB6F-F10E1D1669BB}"/>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57D63AD-4CDB-2129-9B3C-7F36AB7C3F6E}"/>
              </a:ext>
            </a:extLst>
          </p:cNvPr>
          <p:cNvSpPr txBox="1"/>
          <p:nvPr/>
        </p:nvSpPr>
        <p:spPr>
          <a:xfrm>
            <a:off x="4021729" y="438572"/>
            <a:ext cx="5241400" cy="400110"/>
          </a:xfrm>
          <a:custGeom>
            <a:avLst/>
            <a:gdLst>
              <a:gd name="connsiteX0" fmla="*/ 0 w 5241400"/>
              <a:gd name="connsiteY0" fmla="*/ 0 h 400110"/>
              <a:gd name="connsiteX1" fmla="*/ 655175 w 5241400"/>
              <a:gd name="connsiteY1" fmla="*/ 0 h 400110"/>
              <a:gd name="connsiteX2" fmla="*/ 1257936 w 5241400"/>
              <a:gd name="connsiteY2" fmla="*/ 0 h 400110"/>
              <a:gd name="connsiteX3" fmla="*/ 1808283 w 5241400"/>
              <a:gd name="connsiteY3" fmla="*/ 0 h 400110"/>
              <a:gd name="connsiteX4" fmla="*/ 2463458 w 5241400"/>
              <a:gd name="connsiteY4" fmla="*/ 0 h 400110"/>
              <a:gd name="connsiteX5" fmla="*/ 3066219 w 5241400"/>
              <a:gd name="connsiteY5" fmla="*/ 0 h 400110"/>
              <a:gd name="connsiteX6" fmla="*/ 3826222 w 5241400"/>
              <a:gd name="connsiteY6" fmla="*/ 0 h 400110"/>
              <a:gd name="connsiteX7" fmla="*/ 4481397 w 5241400"/>
              <a:gd name="connsiteY7" fmla="*/ 0 h 400110"/>
              <a:gd name="connsiteX8" fmla="*/ 5241400 w 5241400"/>
              <a:gd name="connsiteY8" fmla="*/ 0 h 400110"/>
              <a:gd name="connsiteX9" fmla="*/ 5241400 w 5241400"/>
              <a:gd name="connsiteY9" fmla="*/ 400110 h 400110"/>
              <a:gd name="connsiteX10" fmla="*/ 4638639 w 5241400"/>
              <a:gd name="connsiteY10" fmla="*/ 400110 h 400110"/>
              <a:gd name="connsiteX11" fmla="*/ 4140706 w 5241400"/>
              <a:gd name="connsiteY11" fmla="*/ 400110 h 400110"/>
              <a:gd name="connsiteX12" fmla="*/ 3590359 w 5241400"/>
              <a:gd name="connsiteY12" fmla="*/ 400110 h 400110"/>
              <a:gd name="connsiteX13" fmla="*/ 2935184 w 5241400"/>
              <a:gd name="connsiteY13" fmla="*/ 400110 h 400110"/>
              <a:gd name="connsiteX14" fmla="*/ 2280009 w 5241400"/>
              <a:gd name="connsiteY14" fmla="*/ 400110 h 400110"/>
              <a:gd name="connsiteX15" fmla="*/ 1677248 w 5241400"/>
              <a:gd name="connsiteY15" fmla="*/ 400110 h 400110"/>
              <a:gd name="connsiteX16" fmla="*/ 969659 w 5241400"/>
              <a:gd name="connsiteY16" fmla="*/ 400110 h 400110"/>
              <a:gd name="connsiteX17" fmla="*/ 0 w 5241400"/>
              <a:gd name="connsiteY17" fmla="*/ 400110 h 400110"/>
              <a:gd name="connsiteX18" fmla="*/ 0 w 5241400"/>
              <a:gd name="connsiteY1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41400" h="400110" extrusionOk="0">
                <a:moveTo>
                  <a:pt x="0" y="0"/>
                </a:moveTo>
                <a:cubicBezTo>
                  <a:pt x="295638" y="-25953"/>
                  <a:pt x="376370" y="160"/>
                  <a:pt x="655175" y="0"/>
                </a:cubicBezTo>
                <a:cubicBezTo>
                  <a:pt x="933980" y="-160"/>
                  <a:pt x="1005572" y="8757"/>
                  <a:pt x="1257936" y="0"/>
                </a:cubicBezTo>
                <a:cubicBezTo>
                  <a:pt x="1510300" y="-8757"/>
                  <a:pt x="1605410" y="17195"/>
                  <a:pt x="1808283" y="0"/>
                </a:cubicBezTo>
                <a:cubicBezTo>
                  <a:pt x="2011156" y="-17195"/>
                  <a:pt x="2144341" y="26069"/>
                  <a:pt x="2463458" y="0"/>
                </a:cubicBezTo>
                <a:cubicBezTo>
                  <a:pt x="2782576" y="-26069"/>
                  <a:pt x="2875949" y="-14212"/>
                  <a:pt x="3066219" y="0"/>
                </a:cubicBezTo>
                <a:cubicBezTo>
                  <a:pt x="3256489" y="14212"/>
                  <a:pt x="3627695" y="-4819"/>
                  <a:pt x="3826222" y="0"/>
                </a:cubicBezTo>
                <a:cubicBezTo>
                  <a:pt x="4024749" y="4819"/>
                  <a:pt x="4320188" y="22219"/>
                  <a:pt x="4481397" y="0"/>
                </a:cubicBezTo>
                <a:cubicBezTo>
                  <a:pt x="4642606" y="-22219"/>
                  <a:pt x="5057147" y="-24321"/>
                  <a:pt x="5241400" y="0"/>
                </a:cubicBezTo>
                <a:cubicBezTo>
                  <a:pt x="5236047" y="91494"/>
                  <a:pt x="5254313" y="243805"/>
                  <a:pt x="5241400" y="400110"/>
                </a:cubicBezTo>
                <a:cubicBezTo>
                  <a:pt x="4956119" y="427574"/>
                  <a:pt x="4808789" y="409310"/>
                  <a:pt x="4638639" y="400110"/>
                </a:cubicBezTo>
                <a:cubicBezTo>
                  <a:pt x="4468489" y="390910"/>
                  <a:pt x="4367178" y="423867"/>
                  <a:pt x="4140706" y="400110"/>
                </a:cubicBezTo>
                <a:cubicBezTo>
                  <a:pt x="3914234" y="376353"/>
                  <a:pt x="3821318" y="392845"/>
                  <a:pt x="3590359" y="400110"/>
                </a:cubicBezTo>
                <a:cubicBezTo>
                  <a:pt x="3359400" y="407375"/>
                  <a:pt x="3212612" y="369097"/>
                  <a:pt x="2935184" y="400110"/>
                </a:cubicBezTo>
                <a:cubicBezTo>
                  <a:pt x="2657757" y="431123"/>
                  <a:pt x="2570548" y="400738"/>
                  <a:pt x="2280009" y="400110"/>
                </a:cubicBezTo>
                <a:cubicBezTo>
                  <a:pt x="1989470" y="399482"/>
                  <a:pt x="1951223" y="393426"/>
                  <a:pt x="1677248" y="400110"/>
                </a:cubicBezTo>
                <a:cubicBezTo>
                  <a:pt x="1403273" y="406794"/>
                  <a:pt x="1305304" y="393447"/>
                  <a:pt x="969659" y="400110"/>
                </a:cubicBezTo>
                <a:cubicBezTo>
                  <a:pt x="634014" y="406773"/>
                  <a:pt x="447276" y="406593"/>
                  <a:pt x="0" y="400110"/>
                </a:cubicBezTo>
                <a:cubicBezTo>
                  <a:pt x="10599" y="201795"/>
                  <a:pt x="2025" y="120795"/>
                  <a:pt x="0" y="0"/>
                </a:cubicBezTo>
                <a:close/>
              </a:path>
            </a:pathLst>
          </a:custGeom>
          <a:noFill/>
          <a:ln w="28575">
            <a:solidFill>
              <a:srgbClr val="C00000"/>
            </a:solidFill>
            <a:extLst>
              <a:ext uri="{C807C97D-BFC1-408E-A445-0C87EB9F89A2}">
                <ask:lineSketchStyleProps xmlns:ask="http://schemas.microsoft.com/office/drawing/2018/sketchyshapes" sd="1524132554">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The Rules</a:t>
            </a:r>
          </a:p>
        </p:txBody>
      </p:sp>
      <p:sp>
        <p:nvSpPr>
          <p:cNvPr id="11" name="TextBox 10">
            <a:extLst>
              <a:ext uri="{FF2B5EF4-FFF2-40B4-BE49-F238E27FC236}">
                <a16:creationId xmlns:a16="http://schemas.microsoft.com/office/drawing/2014/main" id="{44B3B73B-E32A-EBA0-CD1D-66AD4833F3CD}"/>
              </a:ext>
            </a:extLst>
          </p:cNvPr>
          <p:cNvSpPr txBox="1"/>
          <p:nvPr/>
        </p:nvSpPr>
        <p:spPr>
          <a:xfrm>
            <a:off x="1369198" y="1123018"/>
            <a:ext cx="8183687" cy="646331"/>
          </a:xfrm>
          <a:prstGeom prst="rect">
            <a:avLst/>
          </a:prstGeom>
          <a:solidFill>
            <a:srgbClr val="F56767"/>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Make sure you add your details to any additional answer sheets, including any use for rough work</a:t>
            </a:r>
          </a:p>
        </p:txBody>
      </p:sp>
      <p:sp>
        <p:nvSpPr>
          <p:cNvPr id="14" name="TextBox 13">
            <a:extLst>
              <a:ext uri="{FF2B5EF4-FFF2-40B4-BE49-F238E27FC236}">
                <a16:creationId xmlns:a16="http://schemas.microsoft.com/office/drawing/2014/main" id="{06F66095-5426-3EF1-BB32-144B54508D48}"/>
              </a:ext>
            </a:extLst>
          </p:cNvPr>
          <p:cNvSpPr txBox="1"/>
          <p:nvPr/>
        </p:nvSpPr>
        <p:spPr>
          <a:xfrm>
            <a:off x="3780590" y="1913954"/>
            <a:ext cx="8183687" cy="1200329"/>
          </a:xfrm>
          <a:prstGeom prst="rect">
            <a:avLst/>
          </a:prstGeom>
          <a:solidFill>
            <a:srgbClr val="90F5E4"/>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ea typeface="Tahoma"/>
                <a:cs typeface="Tahoma"/>
              </a:rPr>
              <a:t>Put up your hand during the exam if:</a:t>
            </a:r>
          </a:p>
          <a:p>
            <a:r>
              <a:rPr lang="en-US" b="1" dirty="0">
                <a:ea typeface="Tahoma"/>
                <a:cs typeface="Tahoma"/>
              </a:rPr>
              <a:t>-you have a problem and not sure what to do</a:t>
            </a:r>
          </a:p>
          <a:p>
            <a:r>
              <a:rPr lang="en-US" b="1" dirty="0">
                <a:ea typeface="Tahoma"/>
                <a:cs typeface="Tahoma"/>
              </a:rPr>
              <a:t>-you feel unwell</a:t>
            </a:r>
          </a:p>
          <a:p>
            <a:r>
              <a:rPr lang="en-US" b="1" dirty="0">
                <a:ea typeface="Tahoma"/>
                <a:cs typeface="Tahoma"/>
              </a:rPr>
              <a:t>-you need more paper</a:t>
            </a:r>
          </a:p>
        </p:txBody>
      </p:sp>
      <p:sp>
        <p:nvSpPr>
          <p:cNvPr id="15" name="TextBox 14">
            <a:extLst>
              <a:ext uri="{FF2B5EF4-FFF2-40B4-BE49-F238E27FC236}">
                <a16:creationId xmlns:a16="http://schemas.microsoft.com/office/drawing/2014/main" id="{F9383348-9598-A644-C2E5-62C58BD61A62}"/>
              </a:ext>
            </a:extLst>
          </p:cNvPr>
          <p:cNvSpPr txBox="1"/>
          <p:nvPr/>
        </p:nvSpPr>
        <p:spPr>
          <a:xfrm>
            <a:off x="1369198" y="3235398"/>
            <a:ext cx="8183687" cy="646331"/>
          </a:xfrm>
          <a:prstGeom prst="rect">
            <a:avLst/>
          </a:prstGeom>
          <a:solidFill>
            <a:srgbClr val="F56767"/>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You must not ask for, and you will not be given any explanation of the questions</a:t>
            </a:r>
          </a:p>
        </p:txBody>
      </p:sp>
      <p:sp>
        <p:nvSpPr>
          <p:cNvPr id="16" name="TextBox 15">
            <a:extLst>
              <a:ext uri="{FF2B5EF4-FFF2-40B4-BE49-F238E27FC236}">
                <a16:creationId xmlns:a16="http://schemas.microsoft.com/office/drawing/2014/main" id="{BBA21BA4-631A-3DDC-9BAF-FAEC2D322845}"/>
              </a:ext>
            </a:extLst>
          </p:cNvPr>
          <p:cNvSpPr txBox="1"/>
          <p:nvPr/>
        </p:nvSpPr>
        <p:spPr>
          <a:xfrm>
            <a:off x="3780590" y="4035980"/>
            <a:ext cx="8183687" cy="923330"/>
          </a:xfrm>
          <a:prstGeom prst="rect">
            <a:avLst/>
          </a:prstGeom>
          <a:solidFill>
            <a:srgbClr val="90F5E4"/>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At the end of the exam, if you have used any extra answer booklets or sheets, put them in the correct order and place them inside your answer booklet.</a:t>
            </a:r>
          </a:p>
        </p:txBody>
      </p:sp>
      <p:sp>
        <p:nvSpPr>
          <p:cNvPr id="27" name="TextBox 26">
            <a:extLst>
              <a:ext uri="{FF2B5EF4-FFF2-40B4-BE49-F238E27FC236}">
                <a16:creationId xmlns:a16="http://schemas.microsoft.com/office/drawing/2014/main" id="{116AD142-CB3E-7939-7B23-AE9D5CB95EDF}"/>
              </a:ext>
            </a:extLst>
          </p:cNvPr>
          <p:cNvSpPr txBox="1"/>
          <p:nvPr/>
        </p:nvSpPr>
        <p:spPr>
          <a:xfrm>
            <a:off x="1369198" y="5125929"/>
            <a:ext cx="8183687" cy="369332"/>
          </a:xfrm>
          <a:prstGeom prst="rect">
            <a:avLst/>
          </a:prstGeom>
          <a:solidFill>
            <a:srgbClr val="F56767"/>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leave the exam room unless told to do so by the invigilator</a:t>
            </a:r>
          </a:p>
        </p:txBody>
      </p:sp>
      <p:sp>
        <p:nvSpPr>
          <p:cNvPr id="17" name="TextBox 16">
            <a:extLst>
              <a:ext uri="{FF2B5EF4-FFF2-40B4-BE49-F238E27FC236}">
                <a16:creationId xmlns:a16="http://schemas.microsoft.com/office/drawing/2014/main" id="{8D2EC6FD-7512-9132-4544-F0B43E4CE1F7}"/>
              </a:ext>
            </a:extLst>
          </p:cNvPr>
          <p:cNvSpPr txBox="1"/>
          <p:nvPr/>
        </p:nvSpPr>
        <p:spPr>
          <a:xfrm>
            <a:off x="3780590" y="5675727"/>
            <a:ext cx="8183687" cy="923330"/>
          </a:xfrm>
          <a:prstGeom prst="rect">
            <a:avLst/>
          </a:prstGeom>
          <a:solidFill>
            <a:srgbClr val="90F5E4"/>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ptos"/>
                <a:ea typeface="Tahoma"/>
                <a:cs typeface="Tahoma"/>
              </a:rPr>
              <a:t>Do not take any stationery from the exam room, including question paper, answer booklet (used or unused), rough work or anything else provided for the exam</a:t>
            </a:r>
          </a:p>
        </p:txBody>
      </p:sp>
      <p:pic>
        <p:nvPicPr>
          <p:cNvPr id="4" name="Picture 3" descr="A hand holding a pen over a white paper&#10;&#10;AI-generated content may be incorrect.">
            <a:extLst>
              <a:ext uri="{FF2B5EF4-FFF2-40B4-BE49-F238E27FC236}">
                <a16:creationId xmlns:a16="http://schemas.microsoft.com/office/drawing/2014/main" id="{8E131B17-DF21-E482-DF69-06991468049B}"/>
              </a:ext>
            </a:extLst>
          </p:cNvPr>
          <p:cNvPicPr>
            <a:picLocks noChangeAspect="1"/>
          </p:cNvPicPr>
          <p:nvPr/>
        </p:nvPicPr>
        <p:blipFill>
          <a:blip r:embed="rId2"/>
          <a:srcRect t="2083" r="1023" b="-231"/>
          <a:stretch/>
        </p:blipFill>
        <p:spPr>
          <a:xfrm>
            <a:off x="9859761" y="842660"/>
            <a:ext cx="1498403" cy="851417"/>
          </a:xfrm>
          <a:prstGeom prst="rect">
            <a:avLst/>
          </a:prstGeom>
        </p:spPr>
      </p:pic>
      <p:pic>
        <p:nvPicPr>
          <p:cNvPr id="6" name="Picture 5" descr="A cartoon of a person in a suit&#10;&#10;AI-generated content may be incorrect.">
            <a:extLst>
              <a:ext uri="{FF2B5EF4-FFF2-40B4-BE49-F238E27FC236}">
                <a16:creationId xmlns:a16="http://schemas.microsoft.com/office/drawing/2014/main" id="{E9424527-3819-8F9A-F04C-20FE573C5340}"/>
              </a:ext>
            </a:extLst>
          </p:cNvPr>
          <p:cNvPicPr>
            <a:picLocks noChangeAspect="1"/>
          </p:cNvPicPr>
          <p:nvPr/>
        </p:nvPicPr>
        <p:blipFill>
          <a:blip r:embed="rId3"/>
          <a:stretch>
            <a:fillRect/>
          </a:stretch>
        </p:blipFill>
        <p:spPr>
          <a:xfrm>
            <a:off x="1615392" y="2019057"/>
            <a:ext cx="1630585" cy="996871"/>
          </a:xfrm>
          <a:prstGeom prst="rect">
            <a:avLst/>
          </a:prstGeom>
        </p:spPr>
      </p:pic>
      <p:pic>
        <p:nvPicPr>
          <p:cNvPr id="8" name="Picture 7" descr="A cartoon of a person sitting at a desk&#10;&#10;AI-generated content may be incorrect.">
            <a:extLst>
              <a:ext uri="{FF2B5EF4-FFF2-40B4-BE49-F238E27FC236}">
                <a16:creationId xmlns:a16="http://schemas.microsoft.com/office/drawing/2014/main" id="{D559E842-C4C8-EDBD-BD06-9F2BB0A41E03}"/>
              </a:ext>
            </a:extLst>
          </p:cNvPr>
          <p:cNvPicPr>
            <a:picLocks noChangeAspect="1"/>
          </p:cNvPicPr>
          <p:nvPr/>
        </p:nvPicPr>
        <p:blipFill>
          <a:blip r:embed="rId4"/>
          <a:stretch>
            <a:fillRect/>
          </a:stretch>
        </p:blipFill>
        <p:spPr>
          <a:xfrm>
            <a:off x="9862896" y="3232591"/>
            <a:ext cx="1513753" cy="759349"/>
          </a:xfrm>
          <a:prstGeom prst="rect">
            <a:avLst/>
          </a:prstGeom>
        </p:spPr>
      </p:pic>
      <p:pic>
        <p:nvPicPr>
          <p:cNvPr id="10" name="Picture 9" descr="Several white papers with black text&#10;&#10;AI-generated content may be incorrect.">
            <a:extLst>
              <a:ext uri="{FF2B5EF4-FFF2-40B4-BE49-F238E27FC236}">
                <a16:creationId xmlns:a16="http://schemas.microsoft.com/office/drawing/2014/main" id="{E865B166-4E29-837C-B41B-F4AFD4FBDFB8}"/>
              </a:ext>
            </a:extLst>
          </p:cNvPr>
          <p:cNvPicPr>
            <a:picLocks noChangeAspect="1"/>
          </p:cNvPicPr>
          <p:nvPr/>
        </p:nvPicPr>
        <p:blipFill>
          <a:blip r:embed="rId5"/>
          <a:stretch>
            <a:fillRect/>
          </a:stretch>
        </p:blipFill>
        <p:spPr>
          <a:xfrm>
            <a:off x="1587481" y="3990854"/>
            <a:ext cx="1898610" cy="1017608"/>
          </a:xfrm>
          <a:prstGeom prst="rect">
            <a:avLst/>
          </a:prstGeom>
        </p:spPr>
      </p:pic>
      <p:pic>
        <p:nvPicPr>
          <p:cNvPr id="5" name="Picture 4" descr="A person sitting at a desk&#10;&#10;AI-generated content may be incorrect.">
            <a:extLst>
              <a:ext uri="{FF2B5EF4-FFF2-40B4-BE49-F238E27FC236}">
                <a16:creationId xmlns:a16="http://schemas.microsoft.com/office/drawing/2014/main" id="{256CA800-B807-DE60-61ED-B30BE829A66B}"/>
              </a:ext>
            </a:extLst>
          </p:cNvPr>
          <p:cNvPicPr>
            <a:picLocks noChangeAspect="1"/>
          </p:cNvPicPr>
          <p:nvPr/>
        </p:nvPicPr>
        <p:blipFill>
          <a:blip r:embed="rId6"/>
          <a:stretch>
            <a:fillRect/>
          </a:stretch>
        </p:blipFill>
        <p:spPr>
          <a:xfrm>
            <a:off x="10238290" y="5053071"/>
            <a:ext cx="1042687" cy="523274"/>
          </a:xfrm>
          <a:prstGeom prst="rect">
            <a:avLst/>
          </a:prstGeom>
        </p:spPr>
      </p:pic>
      <p:pic>
        <p:nvPicPr>
          <p:cNvPr id="7" name="Picture 6" descr="A person wearing a suit with a paper with a x on it&#10;&#10;AI-generated content may be incorrect.">
            <a:extLst>
              <a:ext uri="{FF2B5EF4-FFF2-40B4-BE49-F238E27FC236}">
                <a16:creationId xmlns:a16="http://schemas.microsoft.com/office/drawing/2014/main" id="{4EB29D3B-23B7-13CF-69C5-00425A19027A}"/>
              </a:ext>
            </a:extLst>
          </p:cNvPr>
          <p:cNvPicPr>
            <a:picLocks noChangeAspect="1"/>
          </p:cNvPicPr>
          <p:nvPr/>
        </p:nvPicPr>
        <p:blipFill>
          <a:blip r:embed="rId7"/>
          <a:stretch>
            <a:fillRect/>
          </a:stretch>
        </p:blipFill>
        <p:spPr>
          <a:xfrm>
            <a:off x="2018998" y="5813384"/>
            <a:ext cx="1025928" cy="652040"/>
          </a:xfrm>
          <a:prstGeom prst="rect">
            <a:avLst/>
          </a:prstGeom>
        </p:spPr>
      </p:pic>
    </p:spTree>
    <p:extLst>
      <p:ext uri="{BB962C8B-B14F-4D97-AF65-F5344CB8AC3E}">
        <p14:creationId xmlns:p14="http://schemas.microsoft.com/office/powerpoint/2010/main" val="267796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0FE06FE-E1DB-9E0D-F6E4-E2E81D3D8985}"/>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7BF4D86-89B0-A1E6-759E-10454510F81C}"/>
              </a:ext>
            </a:extLst>
          </p:cNvPr>
          <p:cNvSpPr txBox="1"/>
          <p:nvPr/>
        </p:nvSpPr>
        <p:spPr>
          <a:xfrm>
            <a:off x="3481577" y="438572"/>
            <a:ext cx="5241400" cy="400110"/>
          </a:xfrm>
          <a:custGeom>
            <a:avLst/>
            <a:gdLst>
              <a:gd name="connsiteX0" fmla="*/ 0 w 5241400"/>
              <a:gd name="connsiteY0" fmla="*/ 0 h 400110"/>
              <a:gd name="connsiteX1" fmla="*/ 550347 w 5241400"/>
              <a:gd name="connsiteY1" fmla="*/ 0 h 400110"/>
              <a:gd name="connsiteX2" fmla="*/ 1310350 w 5241400"/>
              <a:gd name="connsiteY2" fmla="*/ 0 h 400110"/>
              <a:gd name="connsiteX3" fmla="*/ 2070353 w 5241400"/>
              <a:gd name="connsiteY3" fmla="*/ 0 h 400110"/>
              <a:gd name="connsiteX4" fmla="*/ 2830356 w 5241400"/>
              <a:gd name="connsiteY4" fmla="*/ 0 h 400110"/>
              <a:gd name="connsiteX5" fmla="*/ 3537945 w 5241400"/>
              <a:gd name="connsiteY5" fmla="*/ 0 h 400110"/>
              <a:gd name="connsiteX6" fmla="*/ 4035878 w 5241400"/>
              <a:gd name="connsiteY6" fmla="*/ 0 h 400110"/>
              <a:gd name="connsiteX7" fmla="*/ 5241400 w 5241400"/>
              <a:gd name="connsiteY7" fmla="*/ 0 h 400110"/>
              <a:gd name="connsiteX8" fmla="*/ 5241400 w 5241400"/>
              <a:gd name="connsiteY8" fmla="*/ 400110 h 400110"/>
              <a:gd name="connsiteX9" fmla="*/ 4743467 w 5241400"/>
              <a:gd name="connsiteY9" fmla="*/ 400110 h 400110"/>
              <a:gd name="connsiteX10" fmla="*/ 3983464 w 5241400"/>
              <a:gd name="connsiteY10" fmla="*/ 400110 h 400110"/>
              <a:gd name="connsiteX11" fmla="*/ 3485531 w 5241400"/>
              <a:gd name="connsiteY11" fmla="*/ 400110 h 400110"/>
              <a:gd name="connsiteX12" fmla="*/ 2777942 w 5241400"/>
              <a:gd name="connsiteY12" fmla="*/ 400110 h 400110"/>
              <a:gd name="connsiteX13" fmla="*/ 2280009 w 5241400"/>
              <a:gd name="connsiteY13" fmla="*/ 400110 h 400110"/>
              <a:gd name="connsiteX14" fmla="*/ 1624834 w 5241400"/>
              <a:gd name="connsiteY14" fmla="*/ 400110 h 400110"/>
              <a:gd name="connsiteX15" fmla="*/ 1022073 w 5241400"/>
              <a:gd name="connsiteY15" fmla="*/ 400110 h 400110"/>
              <a:gd name="connsiteX16" fmla="*/ 0 w 5241400"/>
              <a:gd name="connsiteY16" fmla="*/ 400110 h 400110"/>
              <a:gd name="connsiteX17" fmla="*/ 0 w 5241400"/>
              <a:gd name="connsiteY17"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1400" h="400110" extrusionOk="0">
                <a:moveTo>
                  <a:pt x="0" y="0"/>
                </a:moveTo>
                <a:cubicBezTo>
                  <a:pt x="219696" y="-15705"/>
                  <a:pt x="331373" y="-10033"/>
                  <a:pt x="550347" y="0"/>
                </a:cubicBezTo>
                <a:cubicBezTo>
                  <a:pt x="769321" y="10033"/>
                  <a:pt x="1142721" y="4084"/>
                  <a:pt x="1310350" y="0"/>
                </a:cubicBezTo>
                <a:cubicBezTo>
                  <a:pt x="1477979" y="-4084"/>
                  <a:pt x="1772745" y="-30346"/>
                  <a:pt x="2070353" y="0"/>
                </a:cubicBezTo>
                <a:cubicBezTo>
                  <a:pt x="2367961" y="30346"/>
                  <a:pt x="2649713" y="-36719"/>
                  <a:pt x="2830356" y="0"/>
                </a:cubicBezTo>
                <a:cubicBezTo>
                  <a:pt x="3010999" y="36719"/>
                  <a:pt x="3223103" y="-25547"/>
                  <a:pt x="3537945" y="0"/>
                </a:cubicBezTo>
                <a:cubicBezTo>
                  <a:pt x="3852787" y="25547"/>
                  <a:pt x="3813897" y="-16166"/>
                  <a:pt x="4035878" y="0"/>
                </a:cubicBezTo>
                <a:cubicBezTo>
                  <a:pt x="4257859" y="16166"/>
                  <a:pt x="4871731" y="-54070"/>
                  <a:pt x="5241400" y="0"/>
                </a:cubicBezTo>
                <a:cubicBezTo>
                  <a:pt x="5254372" y="193049"/>
                  <a:pt x="5243802" y="220743"/>
                  <a:pt x="5241400" y="400110"/>
                </a:cubicBezTo>
                <a:cubicBezTo>
                  <a:pt x="5085415" y="409510"/>
                  <a:pt x="4953599" y="393361"/>
                  <a:pt x="4743467" y="400110"/>
                </a:cubicBezTo>
                <a:cubicBezTo>
                  <a:pt x="4533335" y="406859"/>
                  <a:pt x="4255354" y="403946"/>
                  <a:pt x="3983464" y="400110"/>
                </a:cubicBezTo>
                <a:cubicBezTo>
                  <a:pt x="3711574" y="396274"/>
                  <a:pt x="3596441" y="396874"/>
                  <a:pt x="3485531" y="400110"/>
                </a:cubicBezTo>
                <a:cubicBezTo>
                  <a:pt x="3374621" y="403346"/>
                  <a:pt x="3063115" y="367379"/>
                  <a:pt x="2777942" y="400110"/>
                </a:cubicBezTo>
                <a:cubicBezTo>
                  <a:pt x="2492769" y="432841"/>
                  <a:pt x="2462066" y="417686"/>
                  <a:pt x="2280009" y="400110"/>
                </a:cubicBezTo>
                <a:cubicBezTo>
                  <a:pt x="2097952" y="382534"/>
                  <a:pt x="1884926" y="391551"/>
                  <a:pt x="1624834" y="400110"/>
                </a:cubicBezTo>
                <a:cubicBezTo>
                  <a:pt x="1364742" y="408669"/>
                  <a:pt x="1297107" y="429710"/>
                  <a:pt x="1022073" y="400110"/>
                </a:cubicBezTo>
                <a:cubicBezTo>
                  <a:pt x="747039" y="370510"/>
                  <a:pt x="494692" y="378224"/>
                  <a:pt x="0" y="400110"/>
                </a:cubicBezTo>
                <a:cubicBezTo>
                  <a:pt x="-8419" y="217296"/>
                  <a:pt x="-8375" y="172057"/>
                  <a:pt x="0" y="0"/>
                </a:cubicBezTo>
                <a:close/>
              </a:path>
            </a:pathLst>
          </a:custGeom>
          <a:noFill/>
          <a:ln w="28575">
            <a:solidFill>
              <a:srgbClr val="C00000"/>
            </a:solidFill>
            <a:extLst>
              <a:ext uri="{C807C97D-BFC1-408E-A445-0C87EB9F89A2}">
                <ask:lineSketchStyleProps xmlns:ask="http://schemas.microsoft.com/office/drawing/2018/sketchyshapes" sd="3933537688">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Invigilators</a:t>
            </a:r>
          </a:p>
        </p:txBody>
      </p:sp>
      <p:sp>
        <p:nvSpPr>
          <p:cNvPr id="4" name="TextBox 3">
            <a:extLst>
              <a:ext uri="{FF2B5EF4-FFF2-40B4-BE49-F238E27FC236}">
                <a16:creationId xmlns:a16="http://schemas.microsoft.com/office/drawing/2014/main" id="{DEBCC20C-2B32-5A14-EAD8-0D59315E18B5}"/>
              </a:ext>
            </a:extLst>
          </p:cNvPr>
          <p:cNvSpPr txBox="1"/>
          <p:nvPr/>
        </p:nvSpPr>
        <p:spPr>
          <a:xfrm>
            <a:off x="1369198" y="1334824"/>
            <a:ext cx="7348619" cy="1508105"/>
          </a:xfrm>
          <a:prstGeom prst="rect">
            <a:avLst/>
          </a:prstGeom>
          <a:solidFill>
            <a:schemeClr val="accent4">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t>What is an invigilator?</a:t>
            </a:r>
          </a:p>
          <a:p>
            <a:endParaRPr lang="en-US" b="1"/>
          </a:p>
          <a:p>
            <a:r>
              <a:rPr lang="en-US" b="1" dirty="0">
                <a:latin typeface="Aptos" panose="020B0004020202020204"/>
                <a:ea typeface="Tahoma"/>
                <a:cs typeface="Tahoma"/>
              </a:rPr>
              <a:t>An invigilator is someone who is trained to supervise exams.</a:t>
            </a:r>
          </a:p>
          <a:p>
            <a:r>
              <a:rPr lang="en-US" b="1" dirty="0">
                <a:latin typeface="Aptos" panose="020B0004020202020204"/>
                <a:ea typeface="Tahoma"/>
                <a:cs typeface="Tahoma"/>
              </a:rPr>
              <a:t>Invigilators must follow strict rules and regulations when conducting exams as directed by JCQ and awarding bodies</a:t>
            </a:r>
            <a:endParaRPr lang="en-US" sz="1100" i="1" dirty="0">
              <a:latin typeface="Tahoma"/>
              <a:ea typeface="Tahoma"/>
              <a:cs typeface="Tahoma"/>
            </a:endParaRPr>
          </a:p>
        </p:txBody>
      </p:sp>
      <p:pic>
        <p:nvPicPr>
          <p:cNvPr id="7" name="Picture 6" descr="A black and white image of a person sitting at desks&#10;&#10;Description automatically generated">
            <a:extLst>
              <a:ext uri="{FF2B5EF4-FFF2-40B4-BE49-F238E27FC236}">
                <a16:creationId xmlns:a16="http://schemas.microsoft.com/office/drawing/2014/main" id="{86A37F6A-86B8-67B5-BBE8-1D3D3958F67D}"/>
              </a:ext>
            </a:extLst>
          </p:cNvPr>
          <p:cNvPicPr>
            <a:picLocks noChangeAspect="1"/>
          </p:cNvPicPr>
          <p:nvPr/>
        </p:nvPicPr>
        <p:blipFill>
          <a:blip r:embed="rId2"/>
          <a:srcRect t="112" r="-463" b="9838"/>
          <a:stretch/>
        </p:blipFill>
        <p:spPr>
          <a:xfrm>
            <a:off x="9132495" y="833802"/>
            <a:ext cx="2173257" cy="2364959"/>
          </a:xfrm>
          <a:prstGeom prst="rect">
            <a:avLst/>
          </a:prstGeom>
        </p:spPr>
      </p:pic>
      <p:pic>
        <p:nvPicPr>
          <p:cNvPr id="8" name="Picture 7" descr="See related image detail. Library, education, student, research, homework, exams, exam, studies icon">
            <a:extLst>
              <a:ext uri="{FF2B5EF4-FFF2-40B4-BE49-F238E27FC236}">
                <a16:creationId xmlns:a16="http://schemas.microsoft.com/office/drawing/2014/main" id="{94927BB6-81C0-A247-3717-ACA009EBB03D}"/>
              </a:ext>
            </a:extLst>
          </p:cNvPr>
          <p:cNvPicPr>
            <a:picLocks noChangeAspect="1"/>
          </p:cNvPicPr>
          <p:nvPr/>
        </p:nvPicPr>
        <p:blipFill>
          <a:blip r:embed="rId3"/>
          <a:stretch>
            <a:fillRect/>
          </a:stretch>
        </p:blipFill>
        <p:spPr>
          <a:xfrm>
            <a:off x="9063752" y="3429885"/>
            <a:ext cx="2312789" cy="2365570"/>
          </a:xfrm>
          <a:prstGeom prst="rect">
            <a:avLst/>
          </a:prstGeom>
        </p:spPr>
      </p:pic>
      <p:sp>
        <p:nvSpPr>
          <p:cNvPr id="9" name="TextBox 8">
            <a:extLst>
              <a:ext uri="{FF2B5EF4-FFF2-40B4-BE49-F238E27FC236}">
                <a16:creationId xmlns:a16="http://schemas.microsoft.com/office/drawing/2014/main" id="{2F79AC15-39AF-0824-6772-6EA85C02F6C0}"/>
              </a:ext>
            </a:extLst>
          </p:cNvPr>
          <p:cNvSpPr txBox="1"/>
          <p:nvPr/>
        </p:nvSpPr>
        <p:spPr>
          <a:xfrm>
            <a:off x="1365629" y="3298682"/>
            <a:ext cx="7349156" cy="2862322"/>
          </a:xfrm>
          <a:prstGeom prst="rect">
            <a:avLst/>
          </a:prstGeom>
          <a:solidFill>
            <a:schemeClr val="accent6">
              <a:lumMod val="40000"/>
              <a:lumOff val="6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b="1" dirty="0"/>
              <a:t>Listen carefully to the invigilator's instructions. (If you are unsure of anything, please raise your hand and wait for the invigilator to respond)</a:t>
            </a:r>
            <a:endParaRPr lang="en-US" dirty="0"/>
          </a:p>
          <a:p>
            <a:endParaRPr lang="en-US" b="1"/>
          </a:p>
          <a:p>
            <a:pPr marL="285750" indent="-285750">
              <a:buFont typeface="Wingdings"/>
              <a:buChar char="Ø"/>
            </a:pPr>
            <a:r>
              <a:rPr lang="en-US" b="1" dirty="0"/>
              <a:t>If you need additional answer sheets, raise your hand and wait for an invigilator to provide you with one. Make sure you add your details to the booklet</a:t>
            </a:r>
          </a:p>
          <a:p>
            <a:endParaRPr lang="en-US" b="1"/>
          </a:p>
          <a:p>
            <a:pPr marL="285750" indent="-285750">
              <a:buFont typeface="Wingdings"/>
              <a:buChar char="Ø"/>
            </a:pPr>
            <a:r>
              <a:rPr lang="en-US" b="1" dirty="0"/>
              <a:t>If you need to use the toilet or feel unwell, raise your hand and wait for an invigilator to escort you from the exam room</a:t>
            </a:r>
          </a:p>
        </p:txBody>
      </p:sp>
    </p:spTree>
    <p:extLst>
      <p:ext uri="{BB962C8B-B14F-4D97-AF65-F5344CB8AC3E}">
        <p14:creationId xmlns:p14="http://schemas.microsoft.com/office/powerpoint/2010/main" val="398788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0FE06FE-E1DB-9E0D-F6E4-E2E81D3D8985}"/>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B74E1DC-AB31-98B2-32E2-E4CE546208AD}"/>
              </a:ext>
            </a:extLst>
          </p:cNvPr>
          <p:cNvSpPr txBox="1"/>
          <p:nvPr/>
        </p:nvSpPr>
        <p:spPr>
          <a:xfrm>
            <a:off x="1537004" y="969079"/>
            <a:ext cx="5713636" cy="2031325"/>
          </a:xfrm>
          <a:prstGeom prst="rect">
            <a:avLst/>
          </a:prstGeom>
          <a:solidFill>
            <a:schemeClr val="accent4">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Before sitting your exams, make sure you know:</a:t>
            </a:r>
          </a:p>
          <a:p>
            <a:endParaRPr lang="en-US"/>
          </a:p>
          <a:p>
            <a:pPr marL="285750" indent="-285750">
              <a:buFont typeface="Wingdings"/>
              <a:buChar char="q"/>
            </a:pPr>
            <a:r>
              <a:rPr lang="en-US" dirty="0"/>
              <a:t>the date and time of each of your exams. (You will be given an individual timetable) </a:t>
            </a:r>
          </a:p>
          <a:p>
            <a:pPr marL="285750" indent="-285750">
              <a:buFont typeface="Wingdings"/>
              <a:buChar char="q"/>
            </a:pPr>
            <a:endParaRPr lang="en-US"/>
          </a:p>
          <a:p>
            <a:pPr marL="285750" indent="-285750">
              <a:buFont typeface="Wingdings"/>
              <a:buChar char="q"/>
            </a:pPr>
            <a:r>
              <a:rPr lang="en-US" dirty="0"/>
              <a:t>who to contact at school if there is an emergency that makes you late or unable to sit your exam</a:t>
            </a:r>
          </a:p>
        </p:txBody>
      </p:sp>
      <p:sp>
        <p:nvSpPr>
          <p:cNvPr id="6" name="TextBox 5">
            <a:extLst>
              <a:ext uri="{FF2B5EF4-FFF2-40B4-BE49-F238E27FC236}">
                <a16:creationId xmlns:a16="http://schemas.microsoft.com/office/drawing/2014/main" id="{9B55862C-4D83-A4EF-E52D-76C4AFC3BD2C}"/>
              </a:ext>
            </a:extLst>
          </p:cNvPr>
          <p:cNvSpPr txBox="1"/>
          <p:nvPr/>
        </p:nvSpPr>
        <p:spPr>
          <a:xfrm>
            <a:off x="2208363" y="255307"/>
            <a:ext cx="4624082" cy="400110"/>
          </a:xfrm>
          <a:custGeom>
            <a:avLst/>
            <a:gdLst>
              <a:gd name="connsiteX0" fmla="*/ 0 w 4624082"/>
              <a:gd name="connsiteY0" fmla="*/ 0 h 400110"/>
              <a:gd name="connsiteX1" fmla="*/ 753065 w 4624082"/>
              <a:gd name="connsiteY1" fmla="*/ 0 h 400110"/>
              <a:gd name="connsiteX2" fmla="*/ 1367407 w 4624082"/>
              <a:gd name="connsiteY2" fmla="*/ 0 h 400110"/>
              <a:gd name="connsiteX3" fmla="*/ 1889268 w 4624082"/>
              <a:gd name="connsiteY3" fmla="*/ 0 h 400110"/>
              <a:gd name="connsiteX4" fmla="*/ 2503610 w 4624082"/>
              <a:gd name="connsiteY4" fmla="*/ 0 h 400110"/>
              <a:gd name="connsiteX5" fmla="*/ 3210434 w 4624082"/>
              <a:gd name="connsiteY5" fmla="*/ 0 h 400110"/>
              <a:gd name="connsiteX6" fmla="*/ 3778536 w 4624082"/>
              <a:gd name="connsiteY6" fmla="*/ 0 h 400110"/>
              <a:gd name="connsiteX7" fmla="*/ 4624082 w 4624082"/>
              <a:gd name="connsiteY7" fmla="*/ 0 h 400110"/>
              <a:gd name="connsiteX8" fmla="*/ 4624082 w 4624082"/>
              <a:gd name="connsiteY8" fmla="*/ 400110 h 400110"/>
              <a:gd name="connsiteX9" fmla="*/ 3871017 w 4624082"/>
              <a:gd name="connsiteY9" fmla="*/ 400110 h 400110"/>
              <a:gd name="connsiteX10" fmla="*/ 3349157 w 4624082"/>
              <a:gd name="connsiteY10" fmla="*/ 400110 h 400110"/>
              <a:gd name="connsiteX11" fmla="*/ 2827296 w 4624082"/>
              <a:gd name="connsiteY11" fmla="*/ 400110 h 400110"/>
              <a:gd name="connsiteX12" fmla="*/ 2305435 w 4624082"/>
              <a:gd name="connsiteY12" fmla="*/ 400110 h 400110"/>
              <a:gd name="connsiteX13" fmla="*/ 1598611 w 4624082"/>
              <a:gd name="connsiteY13" fmla="*/ 400110 h 400110"/>
              <a:gd name="connsiteX14" fmla="*/ 1030510 w 4624082"/>
              <a:gd name="connsiteY14" fmla="*/ 400110 h 400110"/>
              <a:gd name="connsiteX15" fmla="*/ 0 w 4624082"/>
              <a:gd name="connsiteY15" fmla="*/ 400110 h 400110"/>
              <a:gd name="connsiteX16" fmla="*/ 0 w 4624082"/>
              <a:gd name="connsiteY1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4082" h="400110" extrusionOk="0">
                <a:moveTo>
                  <a:pt x="0" y="0"/>
                </a:moveTo>
                <a:cubicBezTo>
                  <a:pt x="326249" y="24888"/>
                  <a:pt x="458218" y="-13900"/>
                  <a:pt x="753065" y="0"/>
                </a:cubicBezTo>
                <a:cubicBezTo>
                  <a:pt x="1047913" y="13900"/>
                  <a:pt x="1202734" y="27183"/>
                  <a:pt x="1367407" y="0"/>
                </a:cubicBezTo>
                <a:cubicBezTo>
                  <a:pt x="1532080" y="-27183"/>
                  <a:pt x="1782988" y="15375"/>
                  <a:pt x="1889268" y="0"/>
                </a:cubicBezTo>
                <a:cubicBezTo>
                  <a:pt x="1995548" y="-15375"/>
                  <a:pt x="2287529" y="-20874"/>
                  <a:pt x="2503610" y="0"/>
                </a:cubicBezTo>
                <a:cubicBezTo>
                  <a:pt x="2719691" y="20874"/>
                  <a:pt x="2968832" y="-8760"/>
                  <a:pt x="3210434" y="0"/>
                </a:cubicBezTo>
                <a:cubicBezTo>
                  <a:pt x="3452036" y="8760"/>
                  <a:pt x="3604831" y="11526"/>
                  <a:pt x="3778536" y="0"/>
                </a:cubicBezTo>
                <a:cubicBezTo>
                  <a:pt x="3952241" y="-11526"/>
                  <a:pt x="4240205" y="19100"/>
                  <a:pt x="4624082" y="0"/>
                </a:cubicBezTo>
                <a:cubicBezTo>
                  <a:pt x="4606765" y="126832"/>
                  <a:pt x="4614471" y="253067"/>
                  <a:pt x="4624082" y="400110"/>
                </a:cubicBezTo>
                <a:cubicBezTo>
                  <a:pt x="4347350" y="391080"/>
                  <a:pt x="4027618" y="401655"/>
                  <a:pt x="3871017" y="400110"/>
                </a:cubicBezTo>
                <a:cubicBezTo>
                  <a:pt x="3714417" y="398565"/>
                  <a:pt x="3530463" y="408313"/>
                  <a:pt x="3349157" y="400110"/>
                </a:cubicBezTo>
                <a:cubicBezTo>
                  <a:pt x="3167851" y="391907"/>
                  <a:pt x="3052798" y="382182"/>
                  <a:pt x="2827296" y="400110"/>
                </a:cubicBezTo>
                <a:cubicBezTo>
                  <a:pt x="2601794" y="418038"/>
                  <a:pt x="2496819" y="420507"/>
                  <a:pt x="2305435" y="400110"/>
                </a:cubicBezTo>
                <a:cubicBezTo>
                  <a:pt x="2114051" y="379713"/>
                  <a:pt x="1923549" y="417624"/>
                  <a:pt x="1598611" y="400110"/>
                </a:cubicBezTo>
                <a:cubicBezTo>
                  <a:pt x="1273673" y="382596"/>
                  <a:pt x="1251702" y="391440"/>
                  <a:pt x="1030510" y="400110"/>
                </a:cubicBezTo>
                <a:cubicBezTo>
                  <a:pt x="809318" y="408780"/>
                  <a:pt x="207046" y="388239"/>
                  <a:pt x="0" y="400110"/>
                </a:cubicBezTo>
                <a:cubicBezTo>
                  <a:pt x="-9705" y="305685"/>
                  <a:pt x="-7115" y="119723"/>
                  <a:pt x="0" y="0"/>
                </a:cubicBezTo>
                <a:close/>
              </a:path>
            </a:pathLst>
          </a:custGeom>
          <a:noFill/>
          <a:ln w="28575">
            <a:solidFill>
              <a:srgbClr val="C00000"/>
            </a:solidFill>
            <a:extLst>
              <a:ext uri="{C807C97D-BFC1-408E-A445-0C87EB9F89A2}">
                <ask:lineSketchStyleProps xmlns:ask="http://schemas.microsoft.com/office/drawing/2018/sketchyshapes" sd="3084998222">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On your exam day</a:t>
            </a:r>
            <a:endParaRPr lang="en-US"/>
          </a:p>
        </p:txBody>
      </p:sp>
      <p:sp>
        <p:nvSpPr>
          <p:cNvPr id="7" name="TextBox 6">
            <a:extLst>
              <a:ext uri="{FF2B5EF4-FFF2-40B4-BE49-F238E27FC236}">
                <a16:creationId xmlns:a16="http://schemas.microsoft.com/office/drawing/2014/main" id="{827A37C5-2ADD-5CE2-8388-25F9040D3E93}"/>
              </a:ext>
            </a:extLst>
          </p:cNvPr>
          <p:cNvSpPr txBox="1"/>
          <p:nvPr/>
        </p:nvSpPr>
        <p:spPr>
          <a:xfrm>
            <a:off x="7798962" y="384665"/>
            <a:ext cx="3741977" cy="3046988"/>
          </a:xfrm>
          <a:prstGeom prst="rect">
            <a:avLst/>
          </a:prstGeom>
          <a:solidFill>
            <a:schemeClr val="accent6">
              <a:lumMod val="20000"/>
              <a:lumOff val="80000"/>
            </a:schemeClr>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For your exams you will be given a clear pencil case containing:</a:t>
            </a:r>
          </a:p>
          <a:p>
            <a:r>
              <a:rPr lang="en-US" sz="1600" dirty="0"/>
              <a:t>A black pen</a:t>
            </a:r>
          </a:p>
          <a:p>
            <a:r>
              <a:rPr lang="en-US" sz="1600" dirty="0"/>
              <a:t>A pencil </a:t>
            </a:r>
            <a:endParaRPr lang="en-US" sz="1000" dirty="0"/>
          </a:p>
          <a:p>
            <a:r>
              <a:rPr lang="en-US" sz="1600" dirty="0"/>
              <a:t>An eraser</a:t>
            </a:r>
          </a:p>
          <a:p>
            <a:r>
              <a:rPr lang="en-US" sz="1600" dirty="0"/>
              <a:t>A ruler</a:t>
            </a:r>
            <a:endParaRPr lang="en-US" dirty="0"/>
          </a:p>
          <a:p>
            <a:r>
              <a:rPr lang="en-US" sz="1600" dirty="0"/>
              <a:t>A highlighter </a:t>
            </a:r>
            <a:endParaRPr lang="en-US" dirty="0"/>
          </a:p>
          <a:p>
            <a:endParaRPr lang="en-US" sz="1600" dirty="0"/>
          </a:p>
          <a:p>
            <a:r>
              <a:rPr lang="en-US" sz="1600" b="1" dirty="0"/>
              <a:t>You will also be given (where needed):</a:t>
            </a:r>
          </a:p>
          <a:p>
            <a:r>
              <a:rPr lang="en-US" sz="1600" dirty="0"/>
              <a:t>A calculator </a:t>
            </a:r>
            <a:endParaRPr lang="en-US" sz="1000" dirty="0"/>
          </a:p>
          <a:p>
            <a:r>
              <a:rPr lang="en-US" sz="1600" dirty="0"/>
              <a:t>A protractor and compass</a:t>
            </a:r>
          </a:p>
          <a:p>
            <a:r>
              <a:rPr lang="en-US" sz="1600" dirty="0"/>
              <a:t>Tracing paper and graph paper</a:t>
            </a:r>
          </a:p>
        </p:txBody>
      </p:sp>
      <p:sp>
        <p:nvSpPr>
          <p:cNvPr id="8" name="TextBox 7">
            <a:extLst>
              <a:ext uri="{FF2B5EF4-FFF2-40B4-BE49-F238E27FC236}">
                <a16:creationId xmlns:a16="http://schemas.microsoft.com/office/drawing/2014/main" id="{0FF5B6B3-F9B8-8DAF-1E99-FCDFD09CD681}"/>
              </a:ext>
            </a:extLst>
          </p:cNvPr>
          <p:cNvSpPr txBox="1"/>
          <p:nvPr/>
        </p:nvSpPr>
        <p:spPr>
          <a:xfrm>
            <a:off x="8201386" y="3765682"/>
            <a:ext cx="3461331" cy="2677656"/>
          </a:xfrm>
          <a:custGeom>
            <a:avLst/>
            <a:gdLst>
              <a:gd name="connsiteX0" fmla="*/ 0 w 3461331"/>
              <a:gd name="connsiteY0" fmla="*/ 0 h 2677656"/>
              <a:gd name="connsiteX1" fmla="*/ 646115 w 3461331"/>
              <a:gd name="connsiteY1" fmla="*/ 0 h 2677656"/>
              <a:gd name="connsiteX2" fmla="*/ 1223004 w 3461331"/>
              <a:gd name="connsiteY2" fmla="*/ 0 h 2677656"/>
              <a:gd name="connsiteX3" fmla="*/ 1696052 w 3461331"/>
              <a:gd name="connsiteY3" fmla="*/ 0 h 2677656"/>
              <a:gd name="connsiteX4" fmla="*/ 2272941 w 3461331"/>
              <a:gd name="connsiteY4" fmla="*/ 0 h 2677656"/>
              <a:gd name="connsiteX5" fmla="*/ 2780603 w 3461331"/>
              <a:gd name="connsiteY5" fmla="*/ 0 h 2677656"/>
              <a:gd name="connsiteX6" fmla="*/ 3461331 w 3461331"/>
              <a:gd name="connsiteY6" fmla="*/ 0 h 2677656"/>
              <a:gd name="connsiteX7" fmla="*/ 3461331 w 3461331"/>
              <a:gd name="connsiteY7" fmla="*/ 562308 h 2677656"/>
              <a:gd name="connsiteX8" fmla="*/ 3461331 w 3461331"/>
              <a:gd name="connsiteY8" fmla="*/ 1017509 h 2677656"/>
              <a:gd name="connsiteX9" fmla="*/ 3461331 w 3461331"/>
              <a:gd name="connsiteY9" fmla="*/ 1526264 h 2677656"/>
              <a:gd name="connsiteX10" fmla="*/ 3461331 w 3461331"/>
              <a:gd name="connsiteY10" fmla="*/ 1981465 h 2677656"/>
              <a:gd name="connsiteX11" fmla="*/ 3461331 w 3461331"/>
              <a:gd name="connsiteY11" fmla="*/ 2677656 h 2677656"/>
              <a:gd name="connsiteX12" fmla="*/ 2849829 w 3461331"/>
              <a:gd name="connsiteY12" fmla="*/ 2677656 h 2677656"/>
              <a:gd name="connsiteX13" fmla="*/ 2203714 w 3461331"/>
              <a:gd name="connsiteY13" fmla="*/ 2677656 h 2677656"/>
              <a:gd name="connsiteX14" fmla="*/ 1696052 w 3461331"/>
              <a:gd name="connsiteY14" fmla="*/ 2677656 h 2677656"/>
              <a:gd name="connsiteX15" fmla="*/ 1119164 w 3461331"/>
              <a:gd name="connsiteY15" fmla="*/ 2677656 h 2677656"/>
              <a:gd name="connsiteX16" fmla="*/ 0 w 3461331"/>
              <a:gd name="connsiteY16" fmla="*/ 2677656 h 2677656"/>
              <a:gd name="connsiteX17" fmla="*/ 0 w 3461331"/>
              <a:gd name="connsiteY17" fmla="*/ 2115348 h 2677656"/>
              <a:gd name="connsiteX18" fmla="*/ 0 w 3461331"/>
              <a:gd name="connsiteY18" fmla="*/ 1606594 h 2677656"/>
              <a:gd name="connsiteX19" fmla="*/ 0 w 3461331"/>
              <a:gd name="connsiteY19" fmla="*/ 1071062 h 2677656"/>
              <a:gd name="connsiteX20" fmla="*/ 0 w 3461331"/>
              <a:gd name="connsiteY20" fmla="*/ 508755 h 2677656"/>
              <a:gd name="connsiteX21" fmla="*/ 0 w 3461331"/>
              <a:gd name="connsiteY21"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61331" h="2677656" fill="none" extrusionOk="0">
                <a:moveTo>
                  <a:pt x="0" y="0"/>
                </a:moveTo>
                <a:cubicBezTo>
                  <a:pt x="290832" y="-6058"/>
                  <a:pt x="353226" y="32717"/>
                  <a:pt x="646115" y="0"/>
                </a:cubicBezTo>
                <a:cubicBezTo>
                  <a:pt x="939004" y="-32717"/>
                  <a:pt x="1073775" y="12978"/>
                  <a:pt x="1223004" y="0"/>
                </a:cubicBezTo>
                <a:cubicBezTo>
                  <a:pt x="1372233" y="-12978"/>
                  <a:pt x="1462201" y="21994"/>
                  <a:pt x="1696052" y="0"/>
                </a:cubicBezTo>
                <a:cubicBezTo>
                  <a:pt x="1929903" y="-21994"/>
                  <a:pt x="2020724" y="59621"/>
                  <a:pt x="2272941" y="0"/>
                </a:cubicBezTo>
                <a:cubicBezTo>
                  <a:pt x="2525158" y="-59621"/>
                  <a:pt x="2547949" y="48489"/>
                  <a:pt x="2780603" y="0"/>
                </a:cubicBezTo>
                <a:cubicBezTo>
                  <a:pt x="3013257" y="-48489"/>
                  <a:pt x="3315914" y="28411"/>
                  <a:pt x="3461331" y="0"/>
                </a:cubicBezTo>
                <a:cubicBezTo>
                  <a:pt x="3476681" y="263992"/>
                  <a:pt x="3400548" y="396975"/>
                  <a:pt x="3461331" y="562308"/>
                </a:cubicBezTo>
                <a:cubicBezTo>
                  <a:pt x="3522114" y="727641"/>
                  <a:pt x="3448434" y="818173"/>
                  <a:pt x="3461331" y="1017509"/>
                </a:cubicBezTo>
                <a:cubicBezTo>
                  <a:pt x="3474228" y="1216845"/>
                  <a:pt x="3403887" y="1293833"/>
                  <a:pt x="3461331" y="1526264"/>
                </a:cubicBezTo>
                <a:cubicBezTo>
                  <a:pt x="3518775" y="1758696"/>
                  <a:pt x="3427958" y="1793260"/>
                  <a:pt x="3461331" y="1981465"/>
                </a:cubicBezTo>
                <a:cubicBezTo>
                  <a:pt x="3494704" y="2169670"/>
                  <a:pt x="3429723" y="2342488"/>
                  <a:pt x="3461331" y="2677656"/>
                </a:cubicBezTo>
                <a:cubicBezTo>
                  <a:pt x="3187489" y="2727029"/>
                  <a:pt x="3074873" y="2632066"/>
                  <a:pt x="2849829" y="2677656"/>
                </a:cubicBezTo>
                <a:cubicBezTo>
                  <a:pt x="2624785" y="2723246"/>
                  <a:pt x="2375376" y="2639870"/>
                  <a:pt x="2203714" y="2677656"/>
                </a:cubicBezTo>
                <a:cubicBezTo>
                  <a:pt x="2032053" y="2715442"/>
                  <a:pt x="1879946" y="2665409"/>
                  <a:pt x="1696052" y="2677656"/>
                </a:cubicBezTo>
                <a:cubicBezTo>
                  <a:pt x="1512158" y="2689903"/>
                  <a:pt x="1295486" y="2630088"/>
                  <a:pt x="1119164" y="2677656"/>
                </a:cubicBezTo>
                <a:cubicBezTo>
                  <a:pt x="942842" y="2725224"/>
                  <a:pt x="287631" y="2590795"/>
                  <a:pt x="0" y="2677656"/>
                </a:cubicBezTo>
                <a:cubicBezTo>
                  <a:pt x="-32586" y="2541302"/>
                  <a:pt x="49159" y="2234974"/>
                  <a:pt x="0" y="2115348"/>
                </a:cubicBezTo>
                <a:cubicBezTo>
                  <a:pt x="-49159" y="1995722"/>
                  <a:pt x="35845" y="1719785"/>
                  <a:pt x="0" y="1606594"/>
                </a:cubicBezTo>
                <a:cubicBezTo>
                  <a:pt x="-35845" y="1493403"/>
                  <a:pt x="29337" y="1313789"/>
                  <a:pt x="0" y="1071062"/>
                </a:cubicBezTo>
                <a:cubicBezTo>
                  <a:pt x="-29337" y="828335"/>
                  <a:pt x="21819" y="766000"/>
                  <a:pt x="0" y="508755"/>
                </a:cubicBezTo>
                <a:cubicBezTo>
                  <a:pt x="-21819" y="251510"/>
                  <a:pt x="6749" y="104111"/>
                  <a:pt x="0" y="0"/>
                </a:cubicBezTo>
                <a:close/>
              </a:path>
              <a:path w="3461331" h="2677656" stroke="0" extrusionOk="0">
                <a:moveTo>
                  <a:pt x="0" y="0"/>
                </a:moveTo>
                <a:cubicBezTo>
                  <a:pt x="194456" y="-39591"/>
                  <a:pt x="376961" y="23801"/>
                  <a:pt x="542275" y="0"/>
                </a:cubicBezTo>
                <a:cubicBezTo>
                  <a:pt x="707589" y="-23801"/>
                  <a:pt x="902255" y="60812"/>
                  <a:pt x="1049937" y="0"/>
                </a:cubicBezTo>
                <a:cubicBezTo>
                  <a:pt x="1197619" y="-60812"/>
                  <a:pt x="1451258" y="30275"/>
                  <a:pt x="1557599" y="0"/>
                </a:cubicBezTo>
                <a:cubicBezTo>
                  <a:pt x="1663940" y="-30275"/>
                  <a:pt x="1854559" y="23402"/>
                  <a:pt x="2030648" y="0"/>
                </a:cubicBezTo>
                <a:cubicBezTo>
                  <a:pt x="2206737" y="-23402"/>
                  <a:pt x="2291723" y="29663"/>
                  <a:pt x="2503696" y="0"/>
                </a:cubicBezTo>
                <a:cubicBezTo>
                  <a:pt x="2715669" y="-29663"/>
                  <a:pt x="3069470" y="8284"/>
                  <a:pt x="3461331" y="0"/>
                </a:cubicBezTo>
                <a:cubicBezTo>
                  <a:pt x="3471556" y="151740"/>
                  <a:pt x="3456566" y="375201"/>
                  <a:pt x="3461331" y="562308"/>
                </a:cubicBezTo>
                <a:cubicBezTo>
                  <a:pt x="3466096" y="749415"/>
                  <a:pt x="3456532" y="835060"/>
                  <a:pt x="3461331" y="1017509"/>
                </a:cubicBezTo>
                <a:cubicBezTo>
                  <a:pt x="3466130" y="1199958"/>
                  <a:pt x="3433831" y="1461277"/>
                  <a:pt x="3461331" y="1579817"/>
                </a:cubicBezTo>
                <a:cubicBezTo>
                  <a:pt x="3488831" y="1698357"/>
                  <a:pt x="3416766" y="1867660"/>
                  <a:pt x="3461331" y="2061795"/>
                </a:cubicBezTo>
                <a:cubicBezTo>
                  <a:pt x="3505896" y="2255930"/>
                  <a:pt x="3452945" y="2372034"/>
                  <a:pt x="3461331" y="2677656"/>
                </a:cubicBezTo>
                <a:cubicBezTo>
                  <a:pt x="3275375" y="2681927"/>
                  <a:pt x="3140407" y="2628992"/>
                  <a:pt x="2953669" y="2677656"/>
                </a:cubicBezTo>
                <a:cubicBezTo>
                  <a:pt x="2766931" y="2726320"/>
                  <a:pt x="2584134" y="2645439"/>
                  <a:pt x="2446007" y="2677656"/>
                </a:cubicBezTo>
                <a:cubicBezTo>
                  <a:pt x="2307880" y="2709873"/>
                  <a:pt x="2029593" y="2624392"/>
                  <a:pt x="1834505" y="2677656"/>
                </a:cubicBezTo>
                <a:cubicBezTo>
                  <a:pt x="1639417" y="2730920"/>
                  <a:pt x="1414954" y="2616042"/>
                  <a:pt x="1223004" y="2677656"/>
                </a:cubicBezTo>
                <a:cubicBezTo>
                  <a:pt x="1031054" y="2739270"/>
                  <a:pt x="904152" y="2662915"/>
                  <a:pt x="680728" y="2677656"/>
                </a:cubicBezTo>
                <a:cubicBezTo>
                  <a:pt x="457304" y="2692397"/>
                  <a:pt x="225547" y="2606528"/>
                  <a:pt x="0" y="2677656"/>
                </a:cubicBezTo>
                <a:cubicBezTo>
                  <a:pt x="-30895" y="2553256"/>
                  <a:pt x="42114" y="2299873"/>
                  <a:pt x="0" y="2195678"/>
                </a:cubicBezTo>
                <a:cubicBezTo>
                  <a:pt x="-42114" y="2091483"/>
                  <a:pt x="10848" y="1857346"/>
                  <a:pt x="0" y="1660147"/>
                </a:cubicBezTo>
                <a:cubicBezTo>
                  <a:pt x="-10848" y="1462948"/>
                  <a:pt x="170" y="1408019"/>
                  <a:pt x="0" y="1204945"/>
                </a:cubicBezTo>
                <a:cubicBezTo>
                  <a:pt x="-170" y="1001871"/>
                  <a:pt x="7716" y="862300"/>
                  <a:pt x="0" y="749744"/>
                </a:cubicBezTo>
                <a:cubicBezTo>
                  <a:pt x="-7716" y="637188"/>
                  <a:pt x="5506" y="310839"/>
                  <a:pt x="0" y="0"/>
                </a:cubicBezTo>
                <a:close/>
              </a:path>
            </a:pathLst>
          </a:custGeom>
          <a:solidFill>
            <a:schemeClr val="tx1"/>
          </a:solidFill>
          <a:ln w="57150">
            <a:solidFill>
              <a:srgbClr val="C00000"/>
            </a:solidFill>
            <a:extLst>
              <a:ext uri="{C807C97D-BFC1-408E-A445-0C87EB9F89A2}">
                <ask:lineSketchStyleProps xmlns:ask="http://schemas.microsoft.com/office/drawing/2018/sketchyshapes" sd="3499211612">
                  <a:prstGeom prst="rect">
                    <a:avLst/>
                  </a:prstGeom>
                  <ask:type>
                    <ask:lineSketchScribbl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When</a:t>
            </a:r>
            <a:r>
              <a:rPr lang="en-US" sz="2400" b="1" dirty="0">
                <a:solidFill>
                  <a:schemeClr val="bg1"/>
                </a:solidFill>
                <a:latin typeface="Aptos" panose="020B0004020202020204"/>
                <a:ea typeface="Tahoma"/>
                <a:cs typeface="Tahoma"/>
              </a:rPr>
              <a:t> you enter an exam room, you are under exam conditions. If you break any </a:t>
            </a:r>
            <a:r>
              <a:rPr lang="en-US" sz="2400" b="1">
                <a:solidFill>
                  <a:schemeClr val="bg1"/>
                </a:solidFill>
                <a:latin typeface="Aptos" panose="020B0004020202020204"/>
                <a:ea typeface="Tahoma"/>
                <a:cs typeface="Tahoma"/>
              </a:rPr>
              <a:t>of these conditions, you </a:t>
            </a:r>
            <a:r>
              <a:rPr lang="en-US" sz="2400" b="1" dirty="0">
                <a:solidFill>
                  <a:schemeClr val="bg1"/>
                </a:solidFill>
                <a:latin typeface="Aptos" panose="020B0004020202020204"/>
                <a:ea typeface="Tahoma"/>
                <a:cs typeface="Tahoma"/>
              </a:rPr>
              <a:t>may be disqualified from your exams</a:t>
            </a:r>
            <a:endParaRPr lang="en-US" sz="2400">
              <a:solidFill>
                <a:schemeClr val="bg1"/>
              </a:solidFill>
            </a:endParaRPr>
          </a:p>
        </p:txBody>
      </p:sp>
      <p:sp>
        <p:nvSpPr>
          <p:cNvPr id="10" name="TextBox 7">
            <a:extLst>
              <a:ext uri="{FF2B5EF4-FFF2-40B4-BE49-F238E27FC236}">
                <a16:creationId xmlns:a16="http://schemas.microsoft.com/office/drawing/2014/main" id="{561E3369-15C5-82D9-144A-1786417AD452}"/>
              </a:ext>
            </a:extLst>
          </p:cNvPr>
          <p:cNvSpPr txBox="1"/>
          <p:nvPr/>
        </p:nvSpPr>
        <p:spPr>
          <a:xfrm>
            <a:off x="1536581" y="4395644"/>
            <a:ext cx="6099855" cy="923330"/>
          </a:xfrm>
          <a:prstGeom prst="rect">
            <a:avLst/>
          </a:prstGeom>
          <a:solidFill>
            <a:schemeClr val="accent5">
              <a:lumMod val="20000"/>
              <a:lumOff val="80000"/>
            </a:schemeClr>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You will have been assigned a seat, which will have your name and candidate number on it to help you fill in the front of your paper. </a:t>
            </a:r>
          </a:p>
        </p:txBody>
      </p:sp>
      <p:pic>
        <p:nvPicPr>
          <p:cNvPr id="14" name="Picture 13" descr="A screenshot of a computer&#10;&#10;Description automatically generated">
            <a:extLst>
              <a:ext uri="{FF2B5EF4-FFF2-40B4-BE49-F238E27FC236}">
                <a16:creationId xmlns:a16="http://schemas.microsoft.com/office/drawing/2014/main" id="{644ED568-FB13-0AF8-BA5B-A93D30360A27}"/>
              </a:ext>
            </a:extLst>
          </p:cNvPr>
          <p:cNvPicPr>
            <a:picLocks noChangeAspect="1"/>
          </p:cNvPicPr>
          <p:nvPr/>
        </p:nvPicPr>
        <p:blipFill>
          <a:blip r:embed="rId2"/>
          <a:srcRect l="25022" t="80094" r="54449" b="12539"/>
          <a:stretch/>
        </p:blipFill>
        <p:spPr>
          <a:xfrm>
            <a:off x="2204406" y="3429881"/>
            <a:ext cx="4378774" cy="675733"/>
          </a:xfrm>
          <a:prstGeom prst="rect">
            <a:avLst/>
          </a:prstGeom>
        </p:spPr>
      </p:pic>
      <p:sp>
        <p:nvSpPr>
          <p:cNvPr id="16" name="TextBox 7">
            <a:extLst>
              <a:ext uri="{FF2B5EF4-FFF2-40B4-BE49-F238E27FC236}">
                <a16:creationId xmlns:a16="http://schemas.microsoft.com/office/drawing/2014/main" id="{601CDE1B-5D97-5477-0A16-F9585A6E8D1D}"/>
              </a:ext>
            </a:extLst>
          </p:cNvPr>
          <p:cNvSpPr txBox="1"/>
          <p:nvPr/>
        </p:nvSpPr>
        <p:spPr>
          <a:xfrm>
            <a:off x="1536580" y="5596451"/>
            <a:ext cx="6099855" cy="1015663"/>
          </a:xfrm>
          <a:prstGeom prst="rect">
            <a:avLst/>
          </a:prstGeom>
          <a:solidFill>
            <a:schemeClr val="accent6">
              <a:lumMod val="20000"/>
              <a:lumOff val="80000"/>
            </a:schemeClr>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You MUST write your name in </a:t>
            </a:r>
            <a:r>
              <a:rPr lang="en-US" sz="2400" b="1" u="sng" dirty="0"/>
              <a:t>BLOCK CAPITALS</a:t>
            </a:r>
            <a:r>
              <a:rPr lang="en-US" b="1" u="sng" dirty="0"/>
              <a:t> </a:t>
            </a:r>
            <a:r>
              <a:rPr lang="en-US" b="1" dirty="0"/>
              <a:t> when instructed to do so by the invigilator</a:t>
            </a:r>
          </a:p>
          <a:p>
            <a:endParaRPr lang="en-US" b="1" dirty="0"/>
          </a:p>
        </p:txBody>
      </p:sp>
      <p:sp>
        <p:nvSpPr>
          <p:cNvPr id="17" name="Arrow: Curved Right 16">
            <a:extLst>
              <a:ext uri="{FF2B5EF4-FFF2-40B4-BE49-F238E27FC236}">
                <a16:creationId xmlns:a16="http://schemas.microsoft.com/office/drawing/2014/main" id="{CF862913-8EF0-290F-184A-8CBDF4B38113}"/>
              </a:ext>
            </a:extLst>
          </p:cNvPr>
          <p:cNvSpPr/>
          <p:nvPr/>
        </p:nvSpPr>
        <p:spPr>
          <a:xfrm rot="-240000" flipH="1" flipV="1">
            <a:off x="6996304" y="3303899"/>
            <a:ext cx="991643" cy="2557396"/>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6263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775C3-02B9-86A9-737F-B6D8109B2F6B}"/>
            </a:ext>
          </a:extLst>
        </p:cNvPr>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79417A0-9533-E612-BD09-485ABF62A860}"/>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Picture 3" descr="A screen shot of a phone and watch&#10;&#10;AI-generated content may be incorrect.">
            <a:extLst>
              <a:ext uri="{FF2B5EF4-FFF2-40B4-BE49-F238E27FC236}">
                <a16:creationId xmlns:a16="http://schemas.microsoft.com/office/drawing/2014/main" id="{59F35EE1-10D8-660B-F2AC-7F596F1DEFD3}"/>
              </a:ext>
            </a:extLst>
          </p:cNvPr>
          <p:cNvPicPr>
            <a:picLocks noChangeAspect="1"/>
          </p:cNvPicPr>
          <p:nvPr/>
        </p:nvPicPr>
        <p:blipFill>
          <a:blip r:embed="rId2"/>
          <a:stretch>
            <a:fillRect/>
          </a:stretch>
        </p:blipFill>
        <p:spPr>
          <a:xfrm>
            <a:off x="1807744" y="1022430"/>
            <a:ext cx="4100968" cy="4813140"/>
          </a:xfrm>
          <a:prstGeom prst="rect">
            <a:avLst/>
          </a:prstGeom>
          <a:ln w="28575">
            <a:solidFill>
              <a:schemeClr val="tx1"/>
            </a:solidFill>
          </a:ln>
        </p:spPr>
      </p:pic>
      <p:pic>
        <p:nvPicPr>
          <p:cNvPr id="10" name="Picture 9" descr="A screenshot of a computer screen&#10;&#10;AI-generated content may be incorrect.">
            <a:extLst>
              <a:ext uri="{FF2B5EF4-FFF2-40B4-BE49-F238E27FC236}">
                <a16:creationId xmlns:a16="http://schemas.microsoft.com/office/drawing/2014/main" id="{82E6D3EB-0423-22C8-62C7-6994E027298E}"/>
              </a:ext>
            </a:extLst>
          </p:cNvPr>
          <p:cNvPicPr>
            <a:picLocks noChangeAspect="1"/>
          </p:cNvPicPr>
          <p:nvPr/>
        </p:nvPicPr>
        <p:blipFill>
          <a:blip r:embed="rId3"/>
          <a:stretch>
            <a:fillRect/>
          </a:stretch>
        </p:blipFill>
        <p:spPr>
          <a:xfrm>
            <a:off x="7504697" y="841409"/>
            <a:ext cx="3795633" cy="5170027"/>
          </a:xfrm>
          <a:prstGeom prst="rect">
            <a:avLst/>
          </a:prstGeom>
          <a:ln w="28575">
            <a:solidFill>
              <a:schemeClr val="tx1"/>
            </a:solidFill>
          </a:ln>
        </p:spPr>
      </p:pic>
      <p:sp>
        <p:nvSpPr>
          <p:cNvPr id="12" name="TextBox 11">
            <a:extLst>
              <a:ext uri="{FF2B5EF4-FFF2-40B4-BE49-F238E27FC236}">
                <a16:creationId xmlns:a16="http://schemas.microsoft.com/office/drawing/2014/main" id="{B8643E71-B5F9-9AAF-84B7-B3A49C25CAF0}"/>
              </a:ext>
            </a:extLst>
          </p:cNvPr>
          <p:cNvSpPr txBox="1"/>
          <p:nvPr/>
        </p:nvSpPr>
        <p:spPr>
          <a:xfrm>
            <a:off x="2671350" y="284242"/>
            <a:ext cx="7874640" cy="400110"/>
          </a:xfrm>
          <a:custGeom>
            <a:avLst/>
            <a:gdLst>
              <a:gd name="connsiteX0" fmla="*/ 0 w 7874640"/>
              <a:gd name="connsiteY0" fmla="*/ 0 h 400110"/>
              <a:gd name="connsiteX1" fmla="*/ 734966 w 7874640"/>
              <a:gd name="connsiteY1" fmla="*/ 0 h 400110"/>
              <a:gd name="connsiteX2" fmla="*/ 1312440 w 7874640"/>
              <a:gd name="connsiteY2" fmla="*/ 0 h 400110"/>
              <a:gd name="connsiteX3" fmla="*/ 1732421 w 7874640"/>
              <a:gd name="connsiteY3" fmla="*/ 0 h 400110"/>
              <a:gd name="connsiteX4" fmla="*/ 2231148 w 7874640"/>
              <a:gd name="connsiteY4" fmla="*/ 0 h 400110"/>
              <a:gd name="connsiteX5" fmla="*/ 2966114 w 7874640"/>
              <a:gd name="connsiteY5" fmla="*/ 0 h 400110"/>
              <a:gd name="connsiteX6" fmla="*/ 3701081 w 7874640"/>
              <a:gd name="connsiteY6" fmla="*/ 0 h 400110"/>
              <a:gd name="connsiteX7" fmla="*/ 4199808 w 7874640"/>
              <a:gd name="connsiteY7" fmla="*/ 0 h 400110"/>
              <a:gd name="connsiteX8" fmla="*/ 4934774 w 7874640"/>
              <a:gd name="connsiteY8" fmla="*/ 0 h 400110"/>
              <a:gd name="connsiteX9" fmla="*/ 5669741 w 7874640"/>
              <a:gd name="connsiteY9" fmla="*/ 0 h 400110"/>
              <a:gd name="connsiteX10" fmla="*/ 6089722 w 7874640"/>
              <a:gd name="connsiteY10" fmla="*/ 0 h 400110"/>
              <a:gd name="connsiteX11" fmla="*/ 6745942 w 7874640"/>
              <a:gd name="connsiteY11" fmla="*/ 0 h 400110"/>
              <a:gd name="connsiteX12" fmla="*/ 7874640 w 7874640"/>
              <a:gd name="connsiteY12" fmla="*/ 0 h 400110"/>
              <a:gd name="connsiteX13" fmla="*/ 7874640 w 7874640"/>
              <a:gd name="connsiteY13" fmla="*/ 400110 h 400110"/>
              <a:gd name="connsiteX14" fmla="*/ 7218420 w 7874640"/>
              <a:gd name="connsiteY14" fmla="*/ 400110 h 400110"/>
              <a:gd name="connsiteX15" fmla="*/ 6798439 w 7874640"/>
              <a:gd name="connsiteY15" fmla="*/ 400110 h 400110"/>
              <a:gd name="connsiteX16" fmla="*/ 6063473 w 7874640"/>
              <a:gd name="connsiteY16" fmla="*/ 400110 h 400110"/>
              <a:gd name="connsiteX17" fmla="*/ 5485999 w 7874640"/>
              <a:gd name="connsiteY17" fmla="*/ 400110 h 400110"/>
              <a:gd name="connsiteX18" fmla="*/ 4987272 w 7874640"/>
              <a:gd name="connsiteY18" fmla="*/ 400110 h 400110"/>
              <a:gd name="connsiteX19" fmla="*/ 4409798 w 7874640"/>
              <a:gd name="connsiteY19" fmla="*/ 400110 h 400110"/>
              <a:gd name="connsiteX20" fmla="*/ 3596086 w 7874640"/>
              <a:gd name="connsiteY20" fmla="*/ 400110 h 400110"/>
              <a:gd name="connsiteX21" fmla="*/ 3097358 w 7874640"/>
              <a:gd name="connsiteY21" fmla="*/ 400110 h 400110"/>
              <a:gd name="connsiteX22" fmla="*/ 2283646 w 7874640"/>
              <a:gd name="connsiteY22" fmla="*/ 400110 h 400110"/>
              <a:gd name="connsiteX23" fmla="*/ 1548679 w 7874640"/>
              <a:gd name="connsiteY23" fmla="*/ 400110 h 400110"/>
              <a:gd name="connsiteX24" fmla="*/ 1128698 w 7874640"/>
              <a:gd name="connsiteY24" fmla="*/ 400110 h 400110"/>
              <a:gd name="connsiteX25" fmla="*/ 0 w 7874640"/>
              <a:gd name="connsiteY25" fmla="*/ 400110 h 400110"/>
              <a:gd name="connsiteX26" fmla="*/ 0 w 7874640"/>
              <a:gd name="connsiteY2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74640" h="400110" extrusionOk="0">
                <a:moveTo>
                  <a:pt x="0" y="0"/>
                </a:moveTo>
                <a:cubicBezTo>
                  <a:pt x="158900" y="19168"/>
                  <a:pt x="473011" y="31384"/>
                  <a:pt x="734966" y="0"/>
                </a:cubicBezTo>
                <a:cubicBezTo>
                  <a:pt x="996921" y="-31384"/>
                  <a:pt x="1089029" y="-21988"/>
                  <a:pt x="1312440" y="0"/>
                </a:cubicBezTo>
                <a:cubicBezTo>
                  <a:pt x="1535851" y="21988"/>
                  <a:pt x="1559225" y="14267"/>
                  <a:pt x="1732421" y="0"/>
                </a:cubicBezTo>
                <a:cubicBezTo>
                  <a:pt x="1905617" y="-14267"/>
                  <a:pt x="2008954" y="-22436"/>
                  <a:pt x="2231148" y="0"/>
                </a:cubicBezTo>
                <a:cubicBezTo>
                  <a:pt x="2453342" y="22436"/>
                  <a:pt x="2745691" y="16390"/>
                  <a:pt x="2966114" y="0"/>
                </a:cubicBezTo>
                <a:cubicBezTo>
                  <a:pt x="3186537" y="-16390"/>
                  <a:pt x="3457126" y="-34788"/>
                  <a:pt x="3701081" y="0"/>
                </a:cubicBezTo>
                <a:cubicBezTo>
                  <a:pt x="3945036" y="34788"/>
                  <a:pt x="4007105" y="14292"/>
                  <a:pt x="4199808" y="0"/>
                </a:cubicBezTo>
                <a:cubicBezTo>
                  <a:pt x="4392511" y="-14292"/>
                  <a:pt x="4592546" y="438"/>
                  <a:pt x="4934774" y="0"/>
                </a:cubicBezTo>
                <a:cubicBezTo>
                  <a:pt x="5277002" y="-438"/>
                  <a:pt x="5425919" y="10051"/>
                  <a:pt x="5669741" y="0"/>
                </a:cubicBezTo>
                <a:cubicBezTo>
                  <a:pt x="5913563" y="-10051"/>
                  <a:pt x="5922903" y="18230"/>
                  <a:pt x="6089722" y="0"/>
                </a:cubicBezTo>
                <a:cubicBezTo>
                  <a:pt x="6256541" y="-18230"/>
                  <a:pt x="6490954" y="-25883"/>
                  <a:pt x="6745942" y="0"/>
                </a:cubicBezTo>
                <a:cubicBezTo>
                  <a:pt x="7000930" y="25883"/>
                  <a:pt x="7606370" y="34195"/>
                  <a:pt x="7874640" y="0"/>
                </a:cubicBezTo>
                <a:cubicBezTo>
                  <a:pt x="7868932" y="134205"/>
                  <a:pt x="7865462" y="214405"/>
                  <a:pt x="7874640" y="400110"/>
                </a:cubicBezTo>
                <a:cubicBezTo>
                  <a:pt x="7557242" y="371259"/>
                  <a:pt x="7517284" y="414513"/>
                  <a:pt x="7218420" y="400110"/>
                </a:cubicBezTo>
                <a:cubicBezTo>
                  <a:pt x="6919556" y="385707"/>
                  <a:pt x="6966875" y="408738"/>
                  <a:pt x="6798439" y="400110"/>
                </a:cubicBezTo>
                <a:cubicBezTo>
                  <a:pt x="6630003" y="391482"/>
                  <a:pt x="6424723" y="392231"/>
                  <a:pt x="6063473" y="400110"/>
                </a:cubicBezTo>
                <a:cubicBezTo>
                  <a:pt x="5702223" y="407989"/>
                  <a:pt x="5767971" y="376692"/>
                  <a:pt x="5485999" y="400110"/>
                </a:cubicBezTo>
                <a:cubicBezTo>
                  <a:pt x="5204027" y="423528"/>
                  <a:pt x="5163918" y="404140"/>
                  <a:pt x="4987272" y="400110"/>
                </a:cubicBezTo>
                <a:cubicBezTo>
                  <a:pt x="4810626" y="396080"/>
                  <a:pt x="4659866" y="381571"/>
                  <a:pt x="4409798" y="400110"/>
                </a:cubicBezTo>
                <a:cubicBezTo>
                  <a:pt x="4159730" y="418649"/>
                  <a:pt x="3781127" y="422671"/>
                  <a:pt x="3596086" y="400110"/>
                </a:cubicBezTo>
                <a:cubicBezTo>
                  <a:pt x="3411045" y="377549"/>
                  <a:pt x="3273086" y="378541"/>
                  <a:pt x="3097358" y="400110"/>
                </a:cubicBezTo>
                <a:cubicBezTo>
                  <a:pt x="2921630" y="421679"/>
                  <a:pt x="2517810" y="438300"/>
                  <a:pt x="2283646" y="400110"/>
                </a:cubicBezTo>
                <a:cubicBezTo>
                  <a:pt x="2049482" y="361920"/>
                  <a:pt x="1880773" y="403566"/>
                  <a:pt x="1548679" y="400110"/>
                </a:cubicBezTo>
                <a:cubicBezTo>
                  <a:pt x="1216585" y="396654"/>
                  <a:pt x="1245180" y="412393"/>
                  <a:pt x="1128698" y="400110"/>
                </a:cubicBezTo>
                <a:cubicBezTo>
                  <a:pt x="1012216" y="387827"/>
                  <a:pt x="504927" y="423623"/>
                  <a:pt x="0" y="400110"/>
                </a:cubicBezTo>
                <a:cubicBezTo>
                  <a:pt x="2035" y="234531"/>
                  <a:pt x="-18120" y="194461"/>
                  <a:pt x="0" y="0"/>
                </a:cubicBezTo>
                <a:close/>
              </a:path>
            </a:pathLst>
          </a:custGeom>
          <a:noFill/>
          <a:ln w="28575">
            <a:solidFill>
              <a:srgbClr val="C00000"/>
            </a:solidFill>
            <a:extLst>
              <a:ext uri="{C807C97D-BFC1-408E-A445-0C87EB9F89A2}">
                <ask:lineSketchStyleProps xmlns:ask="http://schemas.microsoft.com/office/drawing/2018/sketchyshapes" sd="2184453911">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These posters will be outside each exam room</a:t>
            </a:r>
            <a:endParaRPr lang="en-US" dirty="0"/>
          </a:p>
        </p:txBody>
      </p:sp>
      <p:sp>
        <p:nvSpPr>
          <p:cNvPr id="14" name="TextBox 13">
            <a:extLst>
              <a:ext uri="{FF2B5EF4-FFF2-40B4-BE49-F238E27FC236}">
                <a16:creationId xmlns:a16="http://schemas.microsoft.com/office/drawing/2014/main" id="{3AA0CFB6-4FF5-1299-6A1D-6C3B4FA30DF2}"/>
              </a:ext>
            </a:extLst>
          </p:cNvPr>
          <p:cNvSpPr txBox="1"/>
          <p:nvPr/>
        </p:nvSpPr>
        <p:spPr>
          <a:xfrm>
            <a:off x="2073324" y="6168039"/>
            <a:ext cx="9311830" cy="400110"/>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Failure to follow these rules could result in disqualification from your exams</a:t>
            </a:r>
            <a:endParaRPr lang="en-US" dirty="0"/>
          </a:p>
        </p:txBody>
      </p:sp>
    </p:spTree>
    <p:extLst>
      <p:ext uri="{BB962C8B-B14F-4D97-AF65-F5344CB8AC3E}">
        <p14:creationId xmlns:p14="http://schemas.microsoft.com/office/powerpoint/2010/main" val="226044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0FE06FE-E1DB-9E0D-F6E4-E2E81D3D8985}"/>
              </a:ext>
            </a:extLst>
          </p:cNvPr>
          <p:cNvCxnSpPr/>
          <p:nvPr/>
        </p:nvCxnSpPr>
        <p:spPr>
          <a:xfrm flipH="1">
            <a:off x="1157414" y="-4120"/>
            <a:ext cx="22656" cy="6866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7BF4D86-89B0-A1E6-759E-10454510F81C}"/>
              </a:ext>
            </a:extLst>
          </p:cNvPr>
          <p:cNvSpPr txBox="1"/>
          <p:nvPr/>
        </p:nvSpPr>
        <p:spPr>
          <a:xfrm>
            <a:off x="3938618" y="438572"/>
            <a:ext cx="5241400" cy="400110"/>
          </a:xfrm>
          <a:custGeom>
            <a:avLst/>
            <a:gdLst>
              <a:gd name="connsiteX0" fmla="*/ 0 w 5241400"/>
              <a:gd name="connsiteY0" fmla="*/ 0 h 400110"/>
              <a:gd name="connsiteX1" fmla="*/ 707589 w 5241400"/>
              <a:gd name="connsiteY1" fmla="*/ 0 h 400110"/>
              <a:gd name="connsiteX2" fmla="*/ 1257936 w 5241400"/>
              <a:gd name="connsiteY2" fmla="*/ 0 h 400110"/>
              <a:gd name="connsiteX3" fmla="*/ 1965525 w 5241400"/>
              <a:gd name="connsiteY3" fmla="*/ 0 h 400110"/>
              <a:gd name="connsiteX4" fmla="*/ 2725528 w 5241400"/>
              <a:gd name="connsiteY4" fmla="*/ 0 h 400110"/>
              <a:gd name="connsiteX5" fmla="*/ 3485531 w 5241400"/>
              <a:gd name="connsiteY5" fmla="*/ 0 h 400110"/>
              <a:gd name="connsiteX6" fmla="*/ 4245534 w 5241400"/>
              <a:gd name="connsiteY6" fmla="*/ 0 h 400110"/>
              <a:gd name="connsiteX7" fmla="*/ 5241400 w 5241400"/>
              <a:gd name="connsiteY7" fmla="*/ 0 h 400110"/>
              <a:gd name="connsiteX8" fmla="*/ 5241400 w 5241400"/>
              <a:gd name="connsiteY8" fmla="*/ 400110 h 400110"/>
              <a:gd name="connsiteX9" fmla="*/ 4743467 w 5241400"/>
              <a:gd name="connsiteY9" fmla="*/ 400110 h 400110"/>
              <a:gd name="connsiteX10" fmla="*/ 3983464 w 5241400"/>
              <a:gd name="connsiteY10" fmla="*/ 400110 h 400110"/>
              <a:gd name="connsiteX11" fmla="*/ 3328289 w 5241400"/>
              <a:gd name="connsiteY11" fmla="*/ 400110 h 400110"/>
              <a:gd name="connsiteX12" fmla="*/ 2830356 w 5241400"/>
              <a:gd name="connsiteY12" fmla="*/ 400110 h 400110"/>
              <a:gd name="connsiteX13" fmla="*/ 2175181 w 5241400"/>
              <a:gd name="connsiteY13" fmla="*/ 400110 h 400110"/>
              <a:gd name="connsiteX14" fmla="*/ 1572420 w 5241400"/>
              <a:gd name="connsiteY14" fmla="*/ 400110 h 400110"/>
              <a:gd name="connsiteX15" fmla="*/ 917245 w 5241400"/>
              <a:gd name="connsiteY15" fmla="*/ 400110 h 400110"/>
              <a:gd name="connsiteX16" fmla="*/ 0 w 5241400"/>
              <a:gd name="connsiteY16" fmla="*/ 400110 h 400110"/>
              <a:gd name="connsiteX17" fmla="*/ 0 w 5241400"/>
              <a:gd name="connsiteY17"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1400" h="400110" extrusionOk="0">
                <a:moveTo>
                  <a:pt x="0" y="0"/>
                </a:moveTo>
                <a:cubicBezTo>
                  <a:pt x="289006" y="15473"/>
                  <a:pt x="477233" y="-17693"/>
                  <a:pt x="707589" y="0"/>
                </a:cubicBezTo>
                <a:cubicBezTo>
                  <a:pt x="937945" y="17693"/>
                  <a:pt x="1020475" y="-21809"/>
                  <a:pt x="1257936" y="0"/>
                </a:cubicBezTo>
                <a:cubicBezTo>
                  <a:pt x="1495397" y="21809"/>
                  <a:pt x="1646614" y="28691"/>
                  <a:pt x="1965525" y="0"/>
                </a:cubicBezTo>
                <a:cubicBezTo>
                  <a:pt x="2284436" y="-28691"/>
                  <a:pt x="2467806" y="37454"/>
                  <a:pt x="2725528" y="0"/>
                </a:cubicBezTo>
                <a:cubicBezTo>
                  <a:pt x="2983250" y="-37454"/>
                  <a:pt x="3151908" y="35970"/>
                  <a:pt x="3485531" y="0"/>
                </a:cubicBezTo>
                <a:cubicBezTo>
                  <a:pt x="3819154" y="-35970"/>
                  <a:pt x="3912258" y="29695"/>
                  <a:pt x="4245534" y="0"/>
                </a:cubicBezTo>
                <a:cubicBezTo>
                  <a:pt x="4578810" y="-29695"/>
                  <a:pt x="4900764" y="11874"/>
                  <a:pt x="5241400" y="0"/>
                </a:cubicBezTo>
                <a:cubicBezTo>
                  <a:pt x="5223997" y="154291"/>
                  <a:pt x="5255718" y="207782"/>
                  <a:pt x="5241400" y="400110"/>
                </a:cubicBezTo>
                <a:cubicBezTo>
                  <a:pt x="4992871" y="416650"/>
                  <a:pt x="4892691" y="376696"/>
                  <a:pt x="4743467" y="400110"/>
                </a:cubicBezTo>
                <a:cubicBezTo>
                  <a:pt x="4594243" y="423524"/>
                  <a:pt x="4185777" y="429009"/>
                  <a:pt x="3983464" y="400110"/>
                </a:cubicBezTo>
                <a:cubicBezTo>
                  <a:pt x="3781151" y="371211"/>
                  <a:pt x="3586453" y="424531"/>
                  <a:pt x="3328289" y="400110"/>
                </a:cubicBezTo>
                <a:cubicBezTo>
                  <a:pt x="3070126" y="375689"/>
                  <a:pt x="2976110" y="424838"/>
                  <a:pt x="2830356" y="400110"/>
                </a:cubicBezTo>
                <a:cubicBezTo>
                  <a:pt x="2684602" y="375382"/>
                  <a:pt x="2445084" y="403981"/>
                  <a:pt x="2175181" y="400110"/>
                </a:cubicBezTo>
                <a:cubicBezTo>
                  <a:pt x="1905278" y="396239"/>
                  <a:pt x="1846319" y="418277"/>
                  <a:pt x="1572420" y="400110"/>
                </a:cubicBezTo>
                <a:cubicBezTo>
                  <a:pt x="1298521" y="381943"/>
                  <a:pt x="1213907" y="408647"/>
                  <a:pt x="917245" y="400110"/>
                </a:cubicBezTo>
                <a:cubicBezTo>
                  <a:pt x="620583" y="391573"/>
                  <a:pt x="352963" y="377935"/>
                  <a:pt x="0" y="400110"/>
                </a:cubicBezTo>
                <a:cubicBezTo>
                  <a:pt x="18467" y="297904"/>
                  <a:pt x="8061" y="184144"/>
                  <a:pt x="0" y="0"/>
                </a:cubicBezTo>
                <a:close/>
              </a:path>
            </a:pathLst>
          </a:custGeom>
          <a:noFill/>
          <a:ln w="28575">
            <a:solidFill>
              <a:srgbClr val="C00000"/>
            </a:solidFill>
            <a:extLst>
              <a:ext uri="{C807C97D-BFC1-408E-A445-0C87EB9F89A2}">
                <ask:lineSketchStyleProps xmlns:ask="http://schemas.microsoft.com/office/drawing/2018/sketchyshapes" sd="2345821007">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Exam times</a:t>
            </a:r>
            <a:endParaRPr lang="en-US"/>
          </a:p>
        </p:txBody>
      </p:sp>
      <p:sp>
        <p:nvSpPr>
          <p:cNvPr id="6" name="Rectangle: Rounded Corners 5">
            <a:extLst>
              <a:ext uri="{FF2B5EF4-FFF2-40B4-BE49-F238E27FC236}">
                <a16:creationId xmlns:a16="http://schemas.microsoft.com/office/drawing/2014/main" id="{F750FB60-7FAA-A03F-60D7-1E2B4559231F}"/>
              </a:ext>
            </a:extLst>
          </p:cNvPr>
          <p:cNvSpPr/>
          <p:nvPr/>
        </p:nvSpPr>
        <p:spPr>
          <a:xfrm>
            <a:off x="1667865" y="1230407"/>
            <a:ext cx="4280701" cy="168604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000000"/>
                </a:solidFill>
              </a:rPr>
              <a:t>Morning exams </a:t>
            </a:r>
            <a:endParaRPr lang="en-US" dirty="0">
              <a:solidFill>
                <a:srgbClr val="FFFFFF"/>
              </a:solidFill>
            </a:endParaRPr>
          </a:p>
          <a:p>
            <a:pPr algn="ctr"/>
            <a:r>
              <a:rPr lang="en-US" sz="3200" b="1" dirty="0">
                <a:solidFill>
                  <a:srgbClr val="000000"/>
                </a:solidFill>
              </a:rPr>
              <a:t>will start at </a:t>
            </a:r>
            <a:endParaRPr lang="en-US"/>
          </a:p>
          <a:p>
            <a:pPr algn="ctr"/>
            <a:r>
              <a:rPr lang="en-US" sz="4000" b="1" u="sng" dirty="0">
                <a:solidFill>
                  <a:srgbClr val="000000"/>
                </a:solidFill>
              </a:rPr>
              <a:t>9:00am</a:t>
            </a:r>
            <a:endParaRPr lang="en-US" sz="4000" u="sng" dirty="0"/>
          </a:p>
        </p:txBody>
      </p:sp>
      <p:sp>
        <p:nvSpPr>
          <p:cNvPr id="10" name="Rectangle: Rounded Corners 9">
            <a:extLst>
              <a:ext uri="{FF2B5EF4-FFF2-40B4-BE49-F238E27FC236}">
                <a16:creationId xmlns:a16="http://schemas.microsoft.com/office/drawing/2014/main" id="{D499BC6C-3A6C-964D-CCC9-31C6AE3469A9}"/>
              </a:ext>
            </a:extLst>
          </p:cNvPr>
          <p:cNvSpPr/>
          <p:nvPr/>
        </p:nvSpPr>
        <p:spPr>
          <a:xfrm>
            <a:off x="6259156" y="1317217"/>
            <a:ext cx="5544271" cy="1502778"/>
          </a:xfrm>
          <a:custGeom>
            <a:avLst/>
            <a:gdLst>
              <a:gd name="connsiteX0" fmla="*/ 0 w 5544271"/>
              <a:gd name="connsiteY0" fmla="*/ 250468 h 1502778"/>
              <a:gd name="connsiteX1" fmla="*/ 250468 w 5544271"/>
              <a:gd name="connsiteY1" fmla="*/ 0 h 1502778"/>
              <a:gd name="connsiteX2" fmla="*/ 911705 w 5544271"/>
              <a:gd name="connsiteY2" fmla="*/ 0 h 1502778"/>
              <a:gd name="connsiteX3" fmla="*/ 1472076 w 5544271"/>
              <a:gd name="connsiteY3" fmla="*/ 0 h 1502778"/>
              <a:gd name="connsiteX4" fmla="*/ 2133313 w 5544271"/>
              <a:gd name="connsiteY4" fmla="*/ 0 h 1502778"/>
              <a:gd name="connsiteX5" fmla="*/ 2744117 w 5544271"/>
              <a:gd name="connsiteY5" fmla="*/ 0 h 1502778"/>
              <a:gd name="connsiteX6" fmla="*/ 3304488 w 5544271"/>
              <a:gd name="connsiteY6" fmla="*/ 0 h 1502778"/>
              <a:gd name="connsiteX7" fmla="*/ 3915291 w 5544271"/>
              <a:gd name="connsiteY7" fmla="*/ 0 h 1502778"/>
              <a:gd name="connsiteX8" fmla="*/ 4576529 w 5544271"/>
              <a:gd name="connsiteY8" fmla="*/ 0 h 1502778"/>
              <a:gd name="connsiteX9" fmla="*/ 5293803 w 5544271"/>
              <a:gd name="connsiteY9" fmla="*/ 0 h 1502778"/>
              <a:gd name="connsiteX10" fmla="*/ 5544271 w 5544271"/>
              <a:gd name="connsiteY10" fmla="*/ 250468 h 1502778"/>
              <a:gd name="connsiteX11" fmla="*/ 5544271 w 5544271"/>
              <a:gd name="connsiteY11" fmla="*/ 731352 h 1502778"/>
              <a:gd name="connsiteX12" fmla="*/ 5544271 w 5544271"/>
              <a:gd name="connsiteY12" fmla="*/ 1252310 h 1502778"/>
              <a:gd name="connsiteX13" fmla="*/ 5293803 w 5544271"/>
              <a:gd name="connsiteY13" fmla="*/ 1502778 h 1502778"/>
              <a:gd name="connsiteX14" fmla="*/ 4682999 w 5544271"/>
              <a:gd name="connsiteY14" fmla="*/ 1502778 h 1502778"/>
              <a:gd name="connsiteX15" fmla="*/ 4173062 w 5544271"/>
              <a:gd name="connsiteY15" fmla="*/ 1502778 h 1502778"/>
              <a:gd name="connsiteX16" fmla="*/ 3763991 w 5544271"/>
              <a:gd name="connsiteY16" fmla="*/ 1502778 h 1502778"/>
              <a:gd name="connsiteX17" fmla="*/ 3304488 w 5544271"/>
              <a:gd name="connsiteY17" fmla="*/ 1502778 h 1502778"/>
              <a:gd name="connsiteX18" fmla="*/ 2744117 w 5544271"/>
              <a:gd name="connsiteY18" fmla="*/ 1502778 h 1502778"/>
              <a:gd name="connsiteX19" fmla="*/ 2082880 w 5544271"/>
              <a:gd name="connsiteY19" fmla="*/ 1502778 h 1502778"/>
              <a:gd name="connsiteX20" fmla="*/ 1522509 w 5544271"/>
              <a:gd name="connsiteY20" fmla="*/ 1502778 h 1502778"/>
              <a:gd name="connsiteX21" fmla="*/ 911705 w 5544271"/>
              <a:gd name="connsiteY21" fmla="*/ 1502778 h 1502778"/>
              <a:gd name="connsiteX22" fmla="*/ 250468 w 5544271"/>
              <a:gd name="connsiteY22" fmla="*/ 1502778 h 1502778"/>
              <a:gd name="connsiteX23" fmla="*/ 0 w 5544271"/>
              <a:gd name="connsiteY23" fmla="*/ 1252310 h 1502778"/>
              <a:gd name="connsiteX24" fmla="*/ 0 w 5544271"/>
              <a:gd name="connsiteY24" fmla="*/ 761407 h 1502778"/>
              <a:gd name="connsiteX25" fmla="*/ 0 w 5544271"/>
              <a:gd name="connsiteY25" fmla="*/ 250468 h 150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44271" h="1502778" fill="none" extrusionOk="0">
                <a:moveTo>
                  <a:pt x="0" y="250468"/>
                </a:moveTo>
                <a:cubicBezTo>
                  <a:pt x="-19152" y="136349"/>
                  <a:pt x="94468" y="9108"/>
                  <a:pt x="250468" y="0"/>
                </a:cubicBezTo>
                <a:cubicBezTo>
                  <a:pt x="436398" y="-63658"/>
                  <a:pt x="629771" y="32160"/>
                  <a:pt x="911705" y="0"/>
                </a:cubicBezTo>
                <a:cubicBezTo>
                  <a:pt x="1193639" y="-32160"/>
                  <a:pt x="1332499" y="7576"/>
                  <a:pt x="1472076" y="0"/>
                </a:cubicBezTo>
                <a:cubicBezTo>
                  <a:pt x="1611653" y="-7576"/>
                  <a:pt x="1864537" y="5684"/>
                  <a:pt x="2133313" y="0"/>
                </a:cubicBezTo>
                <a:cubicBezTo>
                  <a:pt x="2402089" y="-5684"/>
                  <a:pt x="2516919" y="7856"/>
                  <a:pt x="2744117" y="0"/>
                </a:cubicBezTo>
                <a:cubicBezTo>
                  <a:pt x="2971315" y="-7856"/>
                  <a:pt x="3060307" y="43521"/>
                  <a:pt x="3304488" y="0"/>
                </a:cubicBezTo>
                <a:cubicBezTo>
                  <a:pt x="3548669" y="-43521"/>
                  <a:pt x="3748907" y="16150"/>
                  <a:pt x="3915291" y="0"/>
                </a:cubicBezTo>
                <a:cubicBezTo>
                  <a:pt x="4081675" y="-16150"/>
                  <a:pt x="4290325" y="5532"/>
                  <a:pt x="4576529" y="0"/>
                </a:cubicBezTo>
                <a:cubicBezTo>
                  <a:pt x="4862733" y="-5532"/>
                  <a:pt x="4999282" y="46548"/>
                  <a:pt x="5293803" y="0"/>
                </a:cubicBezTo>
                <a:cubicBezTo>
                  <a:pt x="5435296" y="-15053"/>
                  <a:pt x="5560798" y="127438"/>
                  <a:pt x="5544271" y="250468"/>
                </a:cubicBezTo>
                <a:cubicBezTo>
                  <a:pt x="5592164" y="373936"/>
                  <a:pt x="5516391" y="598601"/>
                  <a:pt x="5544271" y="731352"/>
                </a:cubicBezTo>
                <a:cubicBezTo>
                  <a:pt x="5572151" y="864103"/>
                  <a:pt x="5506797" y="1012233"/>
                  <a:pt x="5544271" y="1252310"/>
                </a:cubicBezTo>
                <a:cubicBezTo>
                  <a:pt x="5534037" y="1408733"/>
                  <a:pt x="5402159" y="1482473"/>
                  <a:pt x="5293803" y="1502778"/>
                </a:cubicBezTo>
                <a:cubicBezTo>
                  <a:pt x="5036376" y="1558725"/>
                  <a:pt x="4926760" y="1479829"/>
                  <a:pt x="4682999" y="1502778"/>
                </a:cubicBezTo>
                <a:cubicBezTo>
                  <a:pt x="4439238" y="1525727"/>
                  <a:pt x="4421447" y="1477620"/>
                  <a:pt x="4173062" y="1502778"/>
                </a:cubicBezTo>
                <a:cubicBezTo>
                  <a:pt x="3924677" y="1527936"/>
                  <a:pt x="3962740" y="1454268"/>
                  <a:pt x="3763991" y="1502778"/>
                </a:cubicBezTo>
                <a:cubicBezTo>
                  <a:pt x="3565242" y="1551288"/>
                  <a:pt x="3454407" y="1453766"/>
                  <a:pt x="3304488" y="1502778"/>
                </a:cubicBezTo>
                <a:cubicBezTo>
                  <a:pt x="3154569" y="1551790"/>
                  <a:pt x="3000897" y="1491185"/>
                  <a:pt x="2744117" y="1502778"/>
                </a:cubicBezTo>
                <a:cubicBezTo>
                  <a:pt x="2487337" y="1514371"/>
                  <a:pt x="2277728" y="1475993"/>
                  <a:pt x="2082880" y="1502778"/>
                </a:cubicBezTo>
                <a:cubicBezTo>
                  <a:pt x="1888032" y="1529563"/>
                  <a:pt x="1679931" y="1459040"/>
                  <a:pt x="1522509" y="1502778"/>
                </a:cubicBezTo>
                <a:cubicBezTo>
                  <a:pt x="1365087" y="1546516"/>
                  <a:pt x="1074673" y="1485602"/>
                  <a:pt x="911705" y="1502778"/>
                </a:cubicBezTo>
                <a:cubicBezTo>
                  <a:pt x="748737" y="1519954"/>
                  <a:pt x="460221" y="1446314"/>
                  <a:pt x="250468" y="1502778"/>
                </a:cubicBezTo>
                <a:cubicBezTo>
                  <a:pt x="111993" y="1484776"/>
                  <a:pt x="-18583" y="1424831"/>
                  <a:pt x="0" y="1252310"/>
                </a:cubicBezTo>
                <a:cubicBezTo>
                  <a:pt x="-54424" y="1099154"/>
                  <a:pt x="29217" y="865054"/>
                  <a:pt x="0" y="761407"/>
                </a:cubicBezTo>
                <a:cubicBezTo>
                  <a:pt x="-29217" y="657760"/>
                  <a:pt x="9712" y="401280"/>
                  <a:pt x="0" y="250468"/>
                </a:cubicBezTo>
                <a:close/>
              </a:path>
              <a:path w="5544271" h="1502778" stroke="0" extrusionOk="0">
                <a:moveTo>
                  <a:pt x="0" y="250468"/>
                </a:moveTo>
                <a:cubicBezTo>
                  <a:pt x="10237" y="98785"/>
                  <a:pt x="143070" y="10302"/>
                  <a:pt x="250468" y="0"/>
                </a:cubicBezTo>
                <a:cubicBezTo>
                  <a:pt x="411351" y="-930"/>
                  <a:pt x="630006" y="39482"/>
                  <a:pt x="760405" y="0"/>
                </a:cubicBezTo>
                <a:cubicBezTo>
                  <a:pt x="890804" y="-39482"/>
                  <a:pt x="1181940" y="16512"/>
                  <a:pt x="1371209" y="0"/>
                </a:cubicBezTo>
                <a:cubicBezTo>
                  <a:pt x="1560478" y="-16512"/>
                  <a:pt x="1600057" y="45168"/>
                  <a:pt x="1780280" y="0"/>
                </a:cubicBezTo>
                <a:cubicBezTo>
                  <a:pt x="1960503" y="-45168"/>
                  <a:pt x="2083644" y="27643"/>
                  <a:pt x="2239783" y="0"/>
                </a:cubicBezTo>
                <a:cubicBezTo>
                  <a:pt x="2395922" y="-27643"/>
                  <a:pt x="2614233" y="50827"/>
                  <a:pt x="2901021" y="0"/>
                </a:cubicBezTo>
                <a:cubicBezTo>
                  <a:pt x="3187809" y="-50827"/>
                  <a:pt x="3288126" y="19563"/>
                  <a:pt x="3511825" y="0"/>
                </a:cubicBezTo>
                <a:cubicBezTo>
                  <a:pt x="3735524" y="-19563"/>
                  <a:pt x="3718008" y="21930"/>
                  <a:pt x="3920895" y="0"/>
                </a:cubicBezTo>
                <a:cubicBezTo>
                  <a:pt x="4123782" y="-21930"/>
                  <a:pt x="4193505" y="52807"/>
                  <a:pt x="4430832" y="0"/>
                </a:cubicBezTo>
                <a:cubicBezTo>
                  <a:pt x="4668159" y="-52807"/>
                  <a:pt x="5050539" y="99775"/>
                  <a:pt x="5293803" y="0"/>
                </a:cubicBezTo>
                <a:cubicBezTo>
                  <a:pt x="5455461" y="15545"/>
                  <a:pt x="5521470" y="131592"/>
                  <a:pt x="5544271" y="250468"/>
                </a:cubicBezTo>
                <a:cubicBezTo>
                  <a:pt x="5547740" y="424753"/>
                  <a:pt x="5540813" y="522858"/>
                  <a:pt x="5544271" y="761407"/>
                </a:cubicBezTo>
                <a:cubicBezTo>
                  <a:pt x="5547729" y="999956"/>
                  <a:pt x="5498388" y="1123079"/>
                  <a:pt x="5544271" y="1252310"/>
                </a:cubicBezTo>
                <a:cubicBezTo>
                  <a:pt x="5510714" y="1375678"/>
                  <a:pt x="5407529" y="1526547"/>
                  <a:pt x="5293803" y="1502778"/>
                </a:cubicBezTo>
                <a:cubicBezTo>
                  <a:pt x="5027332" y="1547234"/>
                  <a:pt x="4983324" y="1464160"/>
                  <a:pt x="4682999" y="1502778"/>
                </a:cubicBezTo>
                <a:cubicBezTo>
                  <a:pt x="4382674" y="1541396"/>
                  <a:pt x="4332511" y="1499696"/>
                  <a:pt x="4223495" y="1502778"/>
                </a:cubicBezTo>
                <a:cubicBezTo>
                  <a:pt x="4114479" y="1505860"/>
                  <a:pt x="3790586" y="1491675"/>
                  <a:pt x="3562258" y="1502778"/>
                </a:cubicBezTo>
                <a:cubicBezTo>
                  <a:pt x="3333930" y="1513881"/>
                  <a:pt x="3157927" y="1441697"/>
                  <a:pt x="3052321" y="1502778"/>
                </a:cubicBezTo>
                <a:cubicBezTo>
                  <a:pt x="2946715" y="1563859"/>
                  <a:pt x="2765512" y="1488769"/>
                  <a:pt x="2542384" y="1502778"/>
                </a:cubicBezTo>
                <a:cubicBezTo>
                  <a:pt x="2319256" y="1516787"/>
                  <a:pt x="2235202" y="1488312"/>
                  <a:pt x="2032446" y="1502778"/>
                </a:cubicBezTo>
                <a:cubicBezTo>
                  <a:pt x="1829690" y="1517244"/>
                  <a:pt x="1532577" y="1449179"/>
                  <a:pt x="1371209" y="1502778"/>
                </a:cubicBezTo>
                <a:cubicBezTo>
                  <a:pt x="1209841" y="1556377"/>
                  <a:pt x="1084349" y="1465476"/>
                  <a:pt x="962139" y="1502778"/>
                </a:cubicBezTo>
                <a:cubicBezTo>
                  <a:pt x="839929" y="1540080"/>
                  <a:pt x="514230" y="1477305"/>
                  <a:pt x="250468" y="1502778"/>
                </a:cubicBezTo>
                <a:cubicBezTo>
                  <a:pt x="111938" y="1498703"/>
                  <a:pt x="-29402" y="1398788"/>
                  <a:pt x="0" y="1252310"/>
                </a:cubicBezTo>
                <a:cubicBezTo>
                  <a:pt x="-27348" y="1128114"/>
                  <a:pt x="29142" y="951328"/>
                  <a:pt x="0" y="781444"/>
                </a:cubicBezTo>
                <a:cubicBezTo>
                  <a:pt x="-29142" y="611560"/>
                  <a:pt x="29398" y="471265"/>
                  <a:pt x="0" y="250468"/>
                </a:cubicBezTo>
                <a:close/>
              </a:path>
            </a:pathLst>
          </a:custGeom>
          <a:solidFill>
            <a:schemeClr val="accent3">
              <a:lumMod val="60000"/>
              <a:lumOff val="40000"/>
            </a:schemeClr>
          </a:solidFill>
          <a:ln w="57150">
            <a:extLst>
              <a:ext uri="{C807C97D-BFC1-408E-A445-0C87EB9F89A2}">
                <ask:lineSketchStyleProps xmlns:ask="http://schemas.microsoft.com/office/drawing/2018/sketchyshapes" sd="1026831684">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t>Be on time for all your exams, if you are late, your work may not be accepted</a:t>
            </a:r>
          </a:p>
        </p:txBody>
      </p:sp>
      <p:sp>
        <p:nvSpPr>
          <p:cNvPr id="11" name="Rectangle: Rounded Corners 10">
            <a:extLst>
              <a:ext uri="{FF2B5EF4-FFF2-40B4-BE49-F238E27FC236}">
                <a16:creationId xmlns:a16="http://schemas.microsoft.com/office/drawing/2014/main" id="{F3F1C1F5-CCAF-A102-7357-232DA4BB533C}"/>
              </a:ext>
            </a:extLst>
          </p:cNvPr>
          <p:cNvSpPr/>
          <p:nvPr/>
        </p:nvSpPr>
        <p:spPr>
          <a:xfrm>
            <a:off x="6252815" y="4734391"/>
            <a:ext cx="5544271" cy="1406323"/>
          </a:xfrm>
          <a:custGeom>
            <a:avLst/>
            <a:gdLst>
              <a:gd name="connsiteX0" fmla="*/ 0 w 5544271"/>
              <a:gd name="connsiteY0" fmla="*/ 234392 h 1406323"/>
              <a:gd name="connsiteX1" fmla="*/ 234392 w 5544271"/>
              <a:gd name="connsiteY1" fmla="*/ 0 h 1406323"/>
              <a:gd name="connsiteX2" fmla="*/ 646070 w 5544271"/>
              <a:gd name="connsiteY2" fmla="*/ 0 h 1406323"/>
              <a:gd name="connsiteX3" fmla="*/ 1057749 w 5544271"/>
              <a:gd name="connsiteY3" fmla="*/ 0 h 1406323"/>
              <a:gd name="connsiteX4" fmla="*/ 1672447 w 5544271"/>
              <a:gd name="connsiteY4" fmla="*/ 0 h 1406323"/>
              <a:gd name="connsiteX5" fmla="*/ 2084125 w 5544271"/>
              <a:gd name="connsiteY5" fmla="*/ 0 h 1406323"/>
              <a:gd name="connsiteX6" fmla="*/ 2698823 w 5544271"/>
              <a:gd name="connsiteY6" fmla="*/ 0 h 1406323"/>
              <a:gd name="connsiteX7" fmla="*/ 3212011 w 5544271"/>
              <a:gd name="connsiteY7" fmla="*/ 0 h 1406323"/>
              <a:gd name="connsiteX8" fmla="*/ 3674444 w 5544271"/>
              <a:gd name="connsiteY8" fmla="*/ 0 h 1406323"/>
              <a:gd name="connsiteX9" fmla="*/ 4339897 w 5544271"/>
              <a:gd name="connsiteY9" fmla="*/ 0 h 1406323"/>
              <a:gd name="connsiteX10" fmla="*/ 5309879 w 5544271"/>
              <a:gd name="connsiteY10" fmla="*/ 0 h 1406323"/>
              <a:gd name="connsiteX11" fmla="*/ 5544271 w 5544271"/>
              <a:gd name="connsiteY11" fmla="*/ 234392 h 1406323"/>
              <a:gd name="connsiteX12" fmla="*/ 5544271 w 5544271"/>
              <a:gd name="connsiteY12" fmla="*/ 703162 h 1406323"/>
              <a:gd name="connsiteX13" fmla="*/ 5544271 w 5544271"/>
              <a:gd name="connsiteY13" fmla="*/ 1171931 h 1406323"/>
              <a:gd name="connsiteX14" fmla="*/ 5309879 w 5544271"/>
              <a:gd name="connsiteY14" fmla="*/ 1406323 h 1406323"/>
              <a:gd name="connsiteX15" fmla="*/ 4796691 w 5544271"/>
              <a:gd name="connsiteY15" fmla="*/ 1406323 h 1406323"/>
              <a:gd name="connsiteX16" fmla="*/ 4232748 w 5544271"/>
              <a:gd name="connsiteY16" fmla="*/ 1406323 h 1406323"/>
              <a:gd name="connsiteX17" fmla="*/ 3567295 w 5544271"/>
              <a:gd name="connsiteY17" fmla="*/ 1406323 h 1406323"/>
              <a:gd name="connsiteX18" fmla="*/ 3003352 w 5544271"/>
              <a:gd name="connsiteY18" fmla="*/ 1406323 h 1406323"/>
              <a:gd name="connsiteX19" fmla="*/ 2540919 w 5544271"/>
              <a:gd name="connsiteY19" fmla="*/ 1406323 h 1406323"/>
              <a:gd name="connsiteX20" fmla="*/ 2027731 w 5544271"/>
              <a:gd name="connsiteY20" fmla="*/ 1406323 h 1406323"/>
              <a:gd name="connsiteX21" fmla="*/ 1463788 w 5544271"/>
              <a:gd name="connsiteY21" fmla="*/ 1406323 h 1406323"/>
              <a:gd name="connsiteX22" fmla="*/ 798335 w 5544271"/>
              <a:gd name="connsiteY22" fmla="*/ 1406323 h 1406323"/>
              <a:gd name="connsiteX23" fmla="*/ 234392 w 5544271"/>
              <a:gd name="connsiteY23" fmla="*/ 1406323 h 1406323"/>
              <a:gd name="connsiteX24" fmla="*/ 0 w 5544271"/>
              <a:gd name="connsiteY24" fmla="*/ 1171931 h 1406323"/>
              <a:gd name="connsiteX25" fmla="*/ 0 w 5544271"/>
              <a:gd name="connsiteY25" fmla="*/ 712537 h 1406323"/>
              <a:gd name="connsiteX26" fmla="*/ 0 w 5544271"/>
              <a:gd name="connsiteY26" fmla="*/ 234392 h 140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44271" h="1406323" fill="none" extrusionOk="0">
                <a:moveTo>
                  <a:pt x="0" y="234392"/>
                </a:moveTo>
                <a:cubicBezTo>
                  <a:pt x="-2735" y="103148"/>
                  <a:pt x="115168" y="5030"/>
                  <a:pt x="234392" y="0"/>
                </a:cubicBezTo>
                <a:cubicBezTo>
                  <a:pt x="380127" y="-6064"/>
                  <a:pt x="458599" y="32614"/>
                  <a:pt x="646070" y="0"/>
                </a:cubicBezTo>
                <a:cubicBezTo>
                  <a:pt x="833541" y="-32614"/>
                  <a:pt x="950369" y="2830"/>
                  <a:pt x="1057749" y="0"/>
                </a:cubicBezTo>
                <a:cubicBezTo>
                  <a:pt x="1165129" y="-2830"/>
                  <a:pt x="1366072" y="34223"/>
                  <a:pt x="1672447" y="0"/>
                </a:cubicBezTo>
                <a:cubicBezTo>
                  <a:pt x="1978822" y="-34223"/>
                  <a:pt x="1880786" y="39853"/>
                  <a:pt x="2084125" y="0"/>
                </a:cubicBezTo>
                <a:cubicBezTo>
                  <a:pt x="2287464" y="-39853"/>
                  <a:pt x="2518610" y="38133"/>
                  <a:pt x="2698823" y="0"/>
                </a:cubicBezTo>
                <a:cubicBezTo>
                  <a:pt x="2879036" y="-38133"/>
                  <a:pt x="2963118" y="34676"/>
                  <a:pt x="3212011" y="0"/>
                </a:cubicBezTo>
                <a:cubicBezTo>
                  <a:pt x="3460904" y="-34676"/>
                  <a:pt x="3560254" y="50400"/>
                  <a:pt x="3674444" y="0"/>
                </a:cubicBezTo>
                <a:cubicBezTo>
                  <a:pt x="3788634" y="-50400"/>
                  <a:pt x="4081147" y="55948"/>
                  <a:pt x="4339897" y="0"/>
                </a:cubicBezTo>
                <a:cubicBezTo>
                  <a:pt x="4598647" y="-55948"/>
                  <a:pt x="5046257" y="64991"/>
                  <a:pt x="5309879" y="0"/>
                </a:cubicBezTo>
                <a:cubicBezTo>
                  <a:pt x="5434011" y="-893"/>
                  <a:pt x="5546026" y="118711"/>
                  <a:pt x="5544271" y="234392"/>
                </a:cubicBezTo>
                <a:cubicBezTo>
                  <a:pt x="5553424" y="360116"/>
                  <a:pt x="5496738" y="493281"/>
                  <a:pt x="5544271" y="703162"/>
                </a:cubicBezTo>
                <a:cubicBezTo>
                  <a:pt x="5591804" y="913043"/>
                  <a:pt x="5527514" y="1017198"/>
                  <a:pt x="5544271" y="1171931"/>
                </a:cubicBezTo>
                <a:cubicBezTo>
                  <a:pt x="5521224" y="1312244"/>
                  <a:pt x="5408369" y="1391137"/>
                  <a:pt x="5309879" y="1406323"/>
                </a:cubicBezTo>
                <a:cubicBezTo>
                  <a:pt x="5117443" y="1432625"/>
                  <a:pt x="5011948" y="1383087"/>
                  <a:pt x="4796691" y="1406323"/>
                </a:cubicBezTo>
                <a:cubicBezTo>
                  <a:pt x="4581434" y="1429559"/>
                  <a:pt x="4360153" y="1389291"/>
                  <a:pt x="4232748" y="1406323"/>
                </a:cubicBezTo>
                <a:cubicBezTo>
                  <a:pt x="4105343" y="1423355"/>
                  <a:pt x="3876623" y="1404634"/>
                  <a:pt x="3567295" y="1406323"/>
                </a:cubicBezTo>
                <a:cubicBezTo>
                  <a:pt x="3257967" y="1408012"/>
                  <a:pt x="3169526" y="1378579"/>
                  <a:pt x="3003352" y="1406323"/>
                </a:cubicBezTo>
                <a:cubicBezTo>
                  <a:pt x="2837178" y="1434067"/>
                  <a:pt x="2653001" y="1373687"/>
                  <a:pt x="2540919" y="1406323"/>
                </a:cubicBezTo>
                <a:cubicBezTo>
                  <a:pt x="2428837" y="1438959"/>
                  <a:pt x="2215692" y="1375222"/>
                  <a:pt x="2027731" y="1406323"/>
                </a:cubicBezTo>
                <a:cubicBezTo>
                  <a:pt x="1839770" y="1437424"/>
                  <a:pt x="1585905" y="1396644"/>
                  <a:pt x="1463788" y="1406323"/>
                </a:cubicBezTo>
                <a:cubicBezTo>
                  <a:pt x="1341671" y="1416002"/>
                  <a:pt x="1092315" y="1401849"/>
                  <a:pt x="798335" y="1406323"/>
                </a:cubicBezTo>
                <a:cubicBezTo>
                  <a:pt x="504355" y="1410797"/>
                  <a:pt x="386025" y="1380479"/>
                  <a:pt x="234392" y="1406323"/>
                </a:cubicBezTo>
                <a:cubicBezTo>
                  <a:pt x="109859" y="1403202"/>
                  <a:pt x="-11376" y="1281992"/>
                  <a:pt x="0" y="1171931"/>
                </a:cubicBezTo>
                <a:cubicBezTo>
                  <a:pt x="-11080" y="1035902"/>
                  <a:pt x="34881" y="852967"/>
                  <a:pt x="0" y="712537"/>
                </a:cubicBezTo>
                <a:cubicBezTo>
                  <a:pt x="-34881" y="572107"/>
                  <a:pt x="51741" y="336925"/>
                  <a:pt x="0" y="234392"/>
                </a:cubicBezTo>
                <a:close/>
              </a:path>
              <a:path w="5544271" h="1406323" stroke="0" extrusionOk="0">
                <a:moveTo>
                  <a:pt x="0" y="234392"/>
                </a:moveTo>
                <a:cubicBezTo>
                  <a:pt x="11611" y="77104"/>
                  <a:pt x="100897" y="-28561"/>
                  <a:pt x="234392" y="0"/>
                </a:cubicBezTo>
                <a:cubicBezTo>
                  <a:pt x="461825" y="-34145"/>
                  <a:pt x="566566" y="9975"/>
                  <a:pt x="696825" y="0"/>
                </a:cubicBezTo>
                <a:cubicBezTo>
                  <a:pt x="827084" y="-9975"/>
                  <a:pt x="1006533" y="34744"/>
                  <a:pt x="1311523" y="0"/>
                </a:cubicBezTo>
                <a:cubicBezTo>
                  <a:pt x="1616513" y="-34744"/>
                  <a:pt x="1741082" y="21145"/>
                  <a:pt x="1875466" y="0"/>
                </a:cubicBezTo>
                <a:cubicBezTo>
                  <a:pt x="2009850" y="-21145"/>
                  <a:pt x="2224187" y="15810"/>
                  <a:pt x="2540919" y="0"/>
                </a:cubicBezTo>
                <a:cubicBezTo>
                  <a:pt x="2857651" y="-15810"/>
                  <a:pt x="2917258" y="43395"/>
                  <a:pt x="3206372" y="0"/>
                </a:cubicBezTo>
                <a:cubicBezTo>
                  <a:pt x="3495486" y="-43395"/>
                  <a:pt x="3699339" y="68961"/>
                  <a:pt x="3871824" y="0"/>
                </a:cubicBezTo>
                <a:cubicBezTo>
                  <a:pt x="4044309" y="-68961"/>
                  <a:pt x="4169357" y="2917"/>
                  <a:pt x="4334258" y="0"/>
                </a:cubicBezTo>
                <a:cubicBezTo>
                  <a:pt x="4499159" y="-2917"/>
                  <a:pt x="4887628" y="42259"/>
                  <a:pt x="5309879" y="0"/>
                </a:cubicBezTo>
                <a:cubicBezTo>
                  <a:pt x="5422849" y="18044"/>
                  <a:pt x="5555315" y="97110"/>
                  <a:pt x="5544271" y="234392"/>
                </a:cubicBezTo>
                <a:cubicBezTo>
                  <a:pt x="5584463" y="386452"/>
                  <a:pt x="5496640" y="571399"/>
                  <a:pt x="5544271" y="675035"/>
                </a:cubicBezTo>
                <a:cubicBezTo>
                  <a:pt x="5591902" y="778671"/>
                  <a:pt x="5510928" y="980048"/>
                  <a:pt x="5544271" y="1171931"/>
                </a:cubicBezTo>
                <a:cubicBezTo>
                  <a:pt x="5508986" y="1304193"/>
                  <a:pt x="5420672" y="1372910"/>
                  <a:pt x="5309879" y="1406323"/>
                </a:cubicBezTo>
                <a:cubicBezTo>
                  <a:pt x="5162496" y="1473226"/>
                  <a:pt x="4879626" y="1342632"/>
                  <a:pt x="4745936" y="1406323"/>
                </a:cubicBezTo>
                <a:cubicBezTo>
                  <a:pt x="4612246" y="1470014"/>
                  <a:pt x="4505228" y="1358157"/>
                  <a:pt x="4334258" y="1406323"/>
                </a:cubicBezTo>
                <a:cubicBezTo>
                  <a:pt x="4163288" y="1454489"/>
                  <a:pt x="4077751" y="1404391"/>
                  <a:pt x="3922579" y="1406323"/>
                </a:cubicBezTo>
                <a:cubicBezTo>
                  <a:pt x="3767407" y="1408255"/>
                  <a:pt x="3412280" y="1383389"/>
                  <a:pt x="3257126" y="1406323"/>
                </a:cubicBezTo>
                <a:cubicBezTo>
                  <a:pt x="3101972" y="1429257"/>
                  <a:pt x="2840860" y="1363145"/>
                  <a:pt x="2693183" y="1406323"/>
                </a:cubicBezTo>
                <a:cubicBezTo>
                  <a:pt x="2545506" y="1449501"/>
                  <a:pt x="2362453" y="1402966"/>
                  <a:pt x="2179995" y="1406323"/>
                </a:cubicBezTo>
                <a:cubicBezTo>
                  <a:pt x="1997537" y="1409680"/>
                  <a:pt x="1885839" y="1363103"/>
                  <a:pt x="1616052" y="1406323"/>
                </a:cubicBezTo>
                <a:cubicBezTo>
                  <a:pt x="1346265" y="1449543"/>
                  <a:pt x="1260874" y="1357054"/>
                  <a:pt x="1001354" y="1406323"/>
                </a:cubicBezTo>
                <a:cubicBezTo>
                  <a:pt x="741834" y="1455592"/>
                  <a:pt x="422521" y="1320951"/>
                  <a:pt x="234392" y="1406323"/>
                </a:cubicBezTo>
                <a:cubicBezTo>
                  <a:pt x="78212" y="1391529"/>
                  <a:pt x="9621" y="1295882"/>
                  <a:pt x="0" y="1171931"/>
                </a:cubicBezTo>
                <a:cubicBezTo>
                  <a:pt x="-43580" y="1068028"/>
                  <a:pt x="15014" y="869387"/>
                  <a:pt x="0" y="703162"/>
                </a:cubicBezTo>
                <a:cubicBezTo>
                  <a:pt x="-15014" y="536937"/>
                  <a:pt x="4416" y="394289"/>
                  <a:pt x="0" y="234392"/>
                </a:cubicBezTo>
                <a:close/>
              </a:path>
            </a:pathLst>
          </a:custGeom>
          <a:solidFill>
            <a:srgbClr val="FF0000"/>
          </a:solidFill>
          <a:ln w="57150">
            <a:extLst>
              <a:ext uri="{C807C97D-BFC1-408E-A445-0C87EB9F89A2}">
                <ask:lineSketchStyleProps xmlns:ask="http://schemas.microsoft.com/office/drawing/2018/sketchyshapes" sd="395843666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t>If you are over an hour late for your exam you may not be allowed to sit it</a:t>
            </a:r>
          </a:p>
        </p:txBody>
      </p:sp>
      <p:sp>
        <p:nvSpPr>
          <p:cNvPr id="3" name="Rectangle: Rounded Corners 2">
            <a:extLst>
              <a:ext uri="{FF2B5EF4-FFF2-40B4-BE49-F238E27FC236}">
                <a16:creationId xmlns:a16="http://schemas.microsoft.com/office/drawing/2014/main" id="{95B7BB38-55A8-8E0C-A090-B628EFE5AD1D}"/>
              </a:ext>
            </a:extLst>
          </p:cNvPr>
          <p:cNvSpPr/>
          <p:nvPr/>
        </p:nvSpPr>
        <p:spPr>
          <a:xfrm>
            <a:off x="1626112" y="4586800"/>
            <a:ext cx="4328929" cy="168604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rgbClr val="000000"/>
                </a:solidFill>
              </a:rPr>
              <a:t>Afternoon exams</a:t>
            </a:r>
            <a:endParaRPr lang="en-US"/>
          </a:p>
          <a:p>
            <a:pPr algn="ctr"/>
            <a:r>
              <a:rPr lang="en-US" sz="3200" b="1">
                <a:solidFill>
                  <a:srgbClr val="000000"/>
                </a:solidFill>
              </a:rPr>
              <a:t>will </a:t>
            </a:r>
            <a:r>
              <a:rPr lang="en-US" sz="3200" b="1" dirty="0">
                <a:solidFill>
                  <a:srgbClr val="000000"/>
                </a:solidFill>
              </a:rPr>
              <a:t>start at </a:t>
            </a:r>
            <a:endParaRPr lang="en-US">
              <a:solidFill>
                <a:srgbClr val="FFFFFF"/>
              </a:solidFill>
            </a:endParaRPr>
          </a:p>
          <a:p>
            <a:pPr algn="ctr"/>
            <a:r>
              <a:rPr lang="en-US" sz="4000" b="1" u="sng" dirty="0">
                <a:solidFill>
                  <a:srgbClr val="000000"/>
                </a:solidFill>
              </a:rPr>
              <a:t>1:30pm</a:t>
            </a:r>
            <a:endParaRPr lang="en-US"/>
          </a:p>
        </p:txBody>
      </p:sp>
      <p:pic>
        <p:nvPicPr>
          <p:cNvPr id="4" name="Picture 3" descr="Desk, examination, man, school, student, study, writing icon">
            <a:extLst>
              <a:ext uri="{FF2B5EF4-FFF2-40B4-BE49-F238E27FC236}">
                <a16:creationId xmlns:a16="http://schemas.microsoft.com/office/drawing/2014/main" id="{DB7D7E41-09F3-F7C8-7C46-D6EC289D3FA6}"/>
              </a:ext>
            </a:extLst>
          </p:cNvPr>
          <p:cNvPicPr>
            <a:picLocks noChangeAspect="1"/>
          </p:cNvPicPr>
          <p:nvPr/>
        </p:nvPicPr>
        <p:blipFill>
          <a:blip r:embed="rId2"/>
          <a:stretch>
            <a:fillRect/>
          </a:stretch>
        </p:blipFill>
        <p:spPr>
          <a:xfrm>
            <a:off x="2574099" y="3080358"/>
            <a:ext cx="1375776" cy="1302708"/>
          </a:xfrm>
          <a:prstGeom prst="rect">
            <a:avLst/>
          </a:prstGeom>
        </p:spPr>
      </p:pic>
      <p:pic>
        <p:nvPicPr>
          <p:cNvPr id="7" name="Picture 6" descr="Desk, examination, man, school, student, study, writing icon">
            <a:extLst>
              <a:ext uri="{FF2B5EF4-FFF2-40B4-BE49-F238E27FC236}">
                <a16:creationId xmlns:a16="http://schemas.microsoft.com/office/drawing/2014/main" id="{CEFC4B08-37CE-2BCB-1E36-E06CC6C6662C}"/>
              </a:ext>
            </a:extLst>
          </p:cNvPr>
          <p:cNvPicPr>
            <a:picLocks noChangeAspect="1"/>
          </p:cNvPicPr>
          <p:nvPr/>
        </p:nvPicPr>
        <p:blipFill>
          <a:blip r:embed="rId2"/>
          <a:stretch>
            <a:fillRect/>
          </a:stretch>
        </p:blipFill>
        <p:spPr>
          <a:xfrm>
            <a:off x="4338180" y="3080357"/>
            <a:ext cx="1375776" cy="1302708"/>
          </a:xfrm>
          <a:prstGeom prst="rect">
            <a:avLst/>
          </a:prstGeom>
        </p:spPr>
      </p:pic>
      <p:pic>
        <p:nvPicPr>
          <p:cNvPr id="8" name="Picture 7" descr="Desk, examination, man, school, student, study, writing icon">
            <a:extLst>
              <a:ext uri="{FF2B5EF4-FFF2-40B4-BE49-F238E27FC236}">
                <a16:creationId xmlns:a16="http://schemas.microsoft.com/office/drawing/2014/main" id="{04442933-C99B-A2C9-81D0-D61FEAE78DB6}"/>
              </a:ext>
            </a:extLst>
          </p:cNvPr>
          <p:cNvPicPr>
            <a:picLocks noChangeAspect="1"/>
          </p:cNvPicPr>
          <p:nvPr/>
        </p:nvPicPr>
        <p:blipFill>
          <a:blip r:embed="rId2"/>
          <a:stretch>
            <a:fillRect/>
          </a:stretch>
        </p:blipFill>
        <p:spPr>
          <a:xfrm>
            <a:off x="6039632" y="3069919"/>
            <a:ext cx="1375776" cy="1302708"/>
          </a:xfrm>
          <a:prstGeom prst="rect">
            <a:avLst/>
          </a:prstGeom>
        </p:spPr>
      </p:pic>
      <p:pic>
        <p:nvPicPr>
          <p:cNvPr id="9" name="Picture 8" descr="Desk, examination, man, school, student, study, writing icon">
            <a:extLst>
              <a:ext uri="{FF2B5EF4-FFF2-40B4-BE49-F238E27FC236}">
                <a16:creationId xmlns:a16="http://schemas.microsoft.com/office/drawing/2014/main" id="{FFDCBA8B-05AC-6A0D-4DA6-B7CF63E7E5A8}"/>
              </a:ext>
            </a:extLst>
          </p:cNvPr>
          <p:cNvPicPr>
            <a:picLocks noChangeAspect="1"/>
          </p:cNvPicPr>
          <p:nvPr/>
        </p:nvPicPr>
        <p:blipFill>
          <a:blip r:embed="rId2"/>
          <a:stretch>
            <a:fillRect/>
          </a:stretch>
        </p:blipFill>
        <p:spPr>
          <a:xfrm>
            <a:off x="7803713" y="3069918"/>
            <a:ext cx="1375776" cy="1302708"/>
          </a:xfrm>
          <a:prstGeom prst="rect">
            <a:avLst/>
          </a:prstGeom>
        </p:spPr>
      </p:pic>
      <p:pic>
        <p:nvPicPr>
          <p:cNvPr id="14" name="Picture 13" descr="Desk, examination, man, school, student, study, writing icon">
            <a:extLst>
              <a:ext uri="{FF2B5EF4-FFF2-40B4-BE49-F238E27FC236}">
                <a16:creationId xmlns:a16="http://schemas.microsoft.com/office/drawing/2014/main" id="{E69178FB-A2FC-F867-698D-C7EC172BBC19}"/>
              </a:ext>
            </a:extLst>
          </p:cNvPr>
          <p:cNvPicPr>
            <a:picLocks noChangeAspect="1"/>
          </p:cNvPicPr>
          <p:nvPr/>
        </p:nvPicPr>
        <p:blipFill>
          <a:blip r:embed="rId2"/>
          <a:stretch>
            <a:fillRect/>
          </a:stretch>
        </p:blipFill>
        <p:spPr>
          <a:xfrm>
            <a:off x="9432096" y="3069917"/>
            <a:ext cx="1375776" cy="1302708"/>
          </a:xfrm>
          <a:prstGeom prst="rect">
            <a:avLst/>
          </a:prstGeom>
        </p:spPr>
      </p:pic>
    </p:spTree>
    <p:extLst>
      <p:ext uri="{BB962C8B-B14F-4D97-AF65-F5344CB8AC3E}">
        <p14:creationId xmlns:p14="http://schemas.microsoft.com/office/powerpoint/2010/main" val="1208081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788</cp:revision>
  <dcterms:created xsi:type="dcterms:W3CDTF">2024-11-05T16:27:13Z</dcterms:created>
  <dcterms:modified xsi:type="dcterms:W3CDTF">2025-03-25T13:11:18Z</dcterms:modified>
</cp:coreProperties>
</file>